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6" r:id="rId6"/>
    <p:sldId id="272" r:id="rId7"/>
    <p:sldId id="273" r:id="rId8"/>
    <p:sldId id="274" r:id="rId9"/>
    <p:sldId id="259" r:id="rId10"/>
    <p:sldId id="262" r:id="rId11"/>
    <p:sldId id="263" r:id="rId12"/>
    <p:sldId id="268" r:id="rId13"/>
    <p:sldId id="269" r:id="rId14"/>
    <p:sldId id="270" r:id="rId15"/>
    <p:sldId id="271" r:id="rId16"/>
    <p:sldId id="260" r:id="rId17"/>
  </p:sldIdLst>
  <p:sldSz cx="9144000" cy="5143500" type="screen16x9"/>
  <p:notesSz cx="6858000" cy="9144000"/>
  <p:embeddedFontLst>
    <p:embeddedFont>
      <p:font typeface="NanumGothic ExtraBold" panose="020B0600000101010101" charset="-127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나눔고딕" pitchFamily="2" charset="-12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4CA50-4214-4EFB-921A-1B91018FFA3D}" v="46" dt="2023-11-21T01:50:05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09" autoAdjust="0"/>
  </p:normalViewPr>
  <p:slideViewPr>
    <p:cSldViewPr snapToGrid="0">
      <p:cViewPr varScale="1">
        <p:scale>
          <a:sx n="89" d="100"/>
          <a:sy n="89" d="100"/>
        </p:scale>
        <p:origin x="128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설 지환" userId="cebc7f9027994f55" providerId="LiveId" clId="{E134CA50-4214-4EFB-921A-1B91018FFA3D}"/>
    <pc:docChg chg="modSld">
      <pc:chgData name="설 지환" userId="cebc7f9027994f55" providerId="LiveId" clId="{E134CA50-4214-4EFB-921A-1B91018FFA3D}" dt="2023-11-21T01:50:10.453" v="599" actId="20577"/>
      <pc:docMkLst>
        <pc:docMk/>
      </pc:docMkLst>
      <pc:sldChg chg="modNotesTx">
        <pc:chgData name="설 지환" userId="cebc7f9027994f55" providerId="LiveId" clId="{E134CA50-4214-4EFB-921A-1B91018FFA3D}" dt="2023-11-21T01:50:10.453" v="599" actId="20577"/>
        <pc:sldMkLst>
          <pc:docMk/>
          <pc:sldMk cId="0" sldId="259"/>
        </pc:sldMkLst>
      </pc:sldChg>
      <pc:sldChg chg="modNotesTx">
        <pc:chgData name="설 지환" userId="cebc7f9027994f55" providerId="LiveId" clId="{E134CA50-4214-4EFB-921A-1B91018FFA3D}" dt="2023-11-21T01:49:01.193" v="541" actId="20577"/>
        <pc:sldMkLst>
          <pc:docMk/>
          <pc:sldMk cId="3369666730" sldId="263"/>
        </pc:sldMkLst>
      </pc:sldChg>
      <pc:sldChg chg="modNotesTx">
        <pc:chgData name="설 지환" userId="cebc7f9027994f55" providerId="LiveId" clId="{E134CA50-4214-4EFB-921A-1B91018FFA3D}" dt="2023-11-21T01:43:22.619" v="103" actId="20577"/>
        <pc:sldMkLst>
          <pc:docMk/>
          <pc:sldMk cId="3016988169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, CUAI </a:t>
            </a:r>
            <a:r>
              <a:rPr lang="ko-KR" altLang="en-US" dirty="0" err="1"/>
              <a:t>멀티모달</a:t>
            </a:r>
            <a:r>
              <a:rPr lang="ko-KR" altLang="en-US" dirty="0"/>
              <a:t> 팀 프로젝트 발표 진행하겠습니다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</a:t>
            </a:r>
            <a:r>
              <a:rPr lang="en-US" altLang="ko-KR" dirty="0"/>
              <a:t>BLIP2</a:t>
            </a:r>
            <a:r>
              <a:rPr lang="ko-KR" altLang="en-US" dirty="0"/>
              <a:t>의 경우 구조 자체가 간단하여 코드가 길지 않아 간단히 설명해 드리자면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test data</a:t>
            </a:r>
            <a:r>
              <a:rPr lang="ko-KR" altLang="en-US" dirty="0"/>
              <a:t>에 대해 사전 훈련된 </a:t>
            </a:r>
            <a:r>
              <a:rPr lang="en-US" altLang="ko-KR" dirty="0"/>
              <a:t>BLIP2 </a:t>
            </a:r>
            <a:r>
              <a:rPr lang="ko-KR" altLang="en-US" dirty="0"/>
              <a:t>모델에 </a:t>
            </a:r>
            <a:r>
              <a:rPr lang="en-US" altLang="ko-KR" dirty="0"/>
              <a:t>prompt engineering</a:t>
            </a:r>
            <a:r>
              <a:rPr lang="ko-KR" altLang="en-US" dirty="0"/>
              <a:t>을 통해 대부분 올바른 포맷의 답변을 생성하도록 하는 </a:t>
            </a:r>
            <a:r>
              <a:rPr lang="en-US" altLang="ko-KR" dirty="0"/>
              <a:t>prompt</a:t>
            </a:r>
            <a:r>
              <a:rPr lang="ko-KR" altLang="en-US" dirty="0"/>
              <a:t>를 기존의 </a:t>
            </a:r>
            <a:r>
              <a:rPr lang="en-US" altLang="ko-KR" dirty="0"/>
              <a:t>test question</a:t>
            </a:r>
            <a:r>
              <a:rPr lang="ko-KR" altLang="en-US" dirty="0"/>
              <a:t>에 대해 대응해 주고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text</a:t>
            </a:r>
            <a:r>
              <a:rPr lang="ko-KR" altLang="en-US" dirty="0"/>
              <a:t>에 대입하여 </a:t>
            </a:r>
            <a:r>
              <a:rPr lang="en-US" altLang="ko-KR" dirty="0"/>
              <a:t>image</a:t>
            </a:r>
            <a:r>
              <a:rPr lang="ko-KR" altLang="en-US" dirty="0"/>
              <a:t>에 대한 </a:t>
            </a:r>
            <a:r>
              <a:rPr lang="en-US" altLang="ko-KR" dirty="0"/>
              <a:t>QA</a:t>
            </a:r>
            <a:r>
              <a:rPr lang="ko-KR" altLang="en-US" dirty="0"/>
              <a:t>를 수행하도록 하는 방식입니다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prompt engineering</a:t>
            </a:r>
            <a:r>
              <a:rPr lang="ko-KR" altLang="en-US" dirty="0"/>
              <a:t>에서도 처리가 제대로 되지 않는 숫자 답변의 경우 별도의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만들어 단어를 숫자에 대응시켜 주는 함수를 만들기도 하는 등 최적화된 답변을 이용할 수 있도록 후처리를 해 주기도 하였습니다</a:t>
            </a:r>
            <a:r>
              <a:rPr lang="en-US" altLang="ko-KR" dirty="0"/>
              <a:t>. </a:t>
            </a:r>
            <a:r>
              <a:rPr lang="ko-KR" altLang="en-US" dirty="0" err="1"/>
              <a:t>여튼</a:t>
            </a:r>
            <a:r>
              <a:rPr lang="ko-KR" altLang="en-US" dirty="0"/>
              <a:t> 다시 코드로 돌아가자면</a:t>
            </a:r>
            <a:r>
              <a:rPr lang="en-US" altLang="ko-KR" dirty="0"/>
              <a:t>, pandas, torch, </a:t>
            </a:r>
            <a:r>
              <a:rPr lang="en-US" altLang="ko-KR" dirty="0" err="1"/>
              <a:t>tqdm</a:t>
            </a:r>
            <a:r>
              <a:rPr lang="en-US" altLang="ko-KR" dirty="0"/>
              <a:t> </a:t>
            </a:r>
            <a:r>
              <a:rPr lang="ko-KR" altLang="en-US" dirty="0"/>
              <a:t>등의 기본적인 모듈과 </a:t>
            </a:r>
            <a:r>
              <a:rPr lang="en-US" altLang="ko-KR" dirty="0"/>
              <a:t>transformers </a:t>
            </a:r>
            <a:r>
              <a:rPr lang="ko-KR" altLang="en-US" dirty="0"/>
              <a:t>라이브러리에서 제공하는 </a:t>
            </a:r>
            <a:r>
              <a:rPr lang="en-US" altLang="ko-KR" dirty="0"/>
              <a:t>BLIP2</a:t>
            </a:r>
            <a:r>
              <a:rPr lang="ko-KR" altLang="en-US" dirty="0"/>
              <a:t> 중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processor</a:t>
            </a:r>
            <a:r>
              <a:rPr lang="ko-KR" altLang="en-US" dirty="0"/>
              <a:t>과 </a:t>
            </a:r>
            <a:r>
              <a:rPr lang="en-US" altLang="ko-KR" dirty="0"/>
              <a:t>image captioning</a:t>
            </a:r>
            <a:r>
              <a:rPr lang="ko-KR" altLang="en-US" dirty="0"/>
              <a:t>과 관련된 모듈을</a:t>
            </a:r>
            <a:r>
              <a:rPr lang="en-US" altLang="ko-KR" dirty="0"/>
              <a:t> import</a:t>
            </a:r>
            <a:r>
              <a:rPr lang="ko-KR" altLang="en-US" dirty="0"/>
              <a:t>해 주고 학습할 수 있도록 세팅을 해준 뒤</a:t>
            </a:r>
            <a:r>
              <a:rPr lang="en-US" altLang="ko-KR" dirty="0"/>
              <a:t>, </a:t>
            </a:r>
            <a:r>
              <a:rPr lang="ko-KR" altLang="en-US" dirty="0"/>
              <a:t>각각에 대해 </a:t>
            </a:r>
            <a:r>
              <a:rPr lang="en-US" altLang="ko-KR" dirty="0" err="1"/>
              <a:t>huggingface</a:t>
            </a:r>
            <a:r>
              <a:rPr lang="ko-KR" altLang="en-US" dirty="0"/>
              <a:t>에서 적합한 모듈을 찾아 불러옵니다</a:t>
            </a:r>
            <a:r>
              <a:rPr lang="en-US" altLang="ko-KR" dirty="0"/>
              <a:t>. </a:t>
            </a:r>
            <a:r>
              <a:rPr lang="ko-KR" altLang="en-US" dirty="0"/>
              <a:t>여기에서는 </a:t>
            </a:r>
            <a:r>
              <a:rPr lang="en-US" altLang="ko-KR" dirty="0"/>
              <a:t>FlanT5XL</a:t>
            </a:r>
            <a:r>
              <a:rPr lang="ko-KR" altLang="en-US" dirty="0"/>
              <a:t>라는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Flan-T5 </a:t>
            </a:r>
            <a:r>
              <a:rPr lang="ko-KR" altLang="en-US" dirty="0"/>
              <a:t>언어 모델을 기반으로 두는</a:t>
            </a:r>
            <a:r>
              <a:rPr lang="en-US" altLang="ko-KR" dirty="0"/>
              <a:t>, </a:t>
            </a:r>
            <a:r>
              <a:rPr lang="ko-KR" altLang="en-US" dirty="0"/>
              <a:t>서버 환경상 좀 더 가벼운 버전으로 학습을 진행했습니다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9490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다음으로는 </a:t>
            </a:r>
            <a:r>
              <a:rPr lang="en-US" altLang="ko-KR" dirty="0"/>
              <a:t>test csv </a:t>
            </a:r>
            <a:r>
              <a:rPr lang="ko-KR" altLang="en-US" dirty="0"/>
              <a:t>파일 내의 각각의 이미지와 질문에 대해 모델이 처리하기 적합한 형태로 </a:t>
            </a:r>
            <a:r>
              <a:rPr lang="en-US" altLang="ko-KR" dirty="0"/>
              <a:t>image</a:t>
            </a:r>
            <a:r>
              <a:rPr lang="ko-KR" altLang="en-US" dirty="0"/>
              <a:t>를 변환해 준 뒤</a:t>
            </a:r>
            <a:r>
              <a:rPr lang="en-US" altLang="ko-KR" dirty="0"/>
              <a:t>, question</a:t>
            </a:r>
            <a:r>
              <a:rPr lang="ko-KR" altLang="en-US" dirty="0"/>
              <a:t>이 포함된 </a:t>
            </a:r>
            <a:r>
              <a:rPr lang="en-US" altLang="ko-KR" dirty="0"/>
              <a:t>prompt</a:t>
            </a:r>
            <a:r>
              <a:rPr lang="ko-KR" altLang="en-US" dirty="0"/>
              <a:t>에 대해 답변하도록 작성해 주었습니다</a:t>
            </a:r>
            <a:r>
              <a:rPr lang="en-US" altLang="ko-KR" dirty="0"/>
              <a:t>. </a:t>
            </a:r>
            <a:r>
              <a:rPr lang="ko-KR" altLang="en-US" dirty="0"/>
              <a:t>모델을 학습시킨 뒤</a:t>
            </a:r>
            <a:r>
              <a:rPr lang="en-US" altLang="ko-KR" dirty="0"/>
              <a:t>, </a:t>
            </a:r>
            <a:r>
              <a:rPr lang="ko-KR" altLang="en-US" dirty="0"/>
              <a:t>앞서 말한 숫자 답변과 긍정</a:t>
            </a:r>
            <a:r>
              <a:rPr lang="en-US" altLang="ko-KR" dirty="0"/>
              <a:t>/</a:t>
            </a:r>
            <a:r>
              <a:rPr lang="ko-KR" altLang="en-US" dirty="0"/>
              <a:t>부정 답변에 별도의 답변 포맷 처리를 해 주고</a:t>
            </a:r>
            <a:r>
              <a:rPr lang="en-US" altLang="ko-KR" dirty="0"/>
              <a:t>, </a:t>
            </a:r>
            <a:r>
              <a:rPr lang="ko-KR" altLang="en-US" dirty="0"/>
              <a:t>최종 답변을 </a:t>
            </a:r>
            <a:r>
              <a:rPr lang="en-US" altLang="ko-KR" dirty="0"/>
              <a:t>submission csv</a:t>
            </a:r>
            <a:r>
              <a:rPr lang="ko-KR" altLang="en-US" dirty="0"/>
              <a:t>의 포맷에 맞게 저장하는 과정입니다</a:t>
            </a:r>
            <a:r>
              <a:rPr lang="en-US" altLang="ko-KR" dirty="0"/>
              <a:t>. </a:t>
            </a:r>
            <a:r>
              <a:rPr lang="ko-KR" altLang="en-US" dirty="0"/>
              <a:t>이렇게 생성한 </a:t>
            </a:r>
            <a:r>
              <a:rPr lang="en-US" altLang="ko-KR" dirty="0"/>
              <a:t>submission csv </a:t>
            </a:r>
            <a:r>
              <a:rPr lang="ko-KR" altLang="en-US" dirty="0"/>
              <a:t>파일의  </a:t>
            </a:r>
            <a:r>
              <a:rPr lang="en-US" altLang="ko-KR" dirty="0"/>
              <a:t>head</a:t>
            </a:r>
            <a:r>
              <a:rPr lang="ko-KR" altLang="en-US" dirty="0"/>
              <a:t>만 간단히 보면 다음과 같습니다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test </a:t>
            </a:r>
            <a:r>
              <a:rPr lang="ko-KR" altLang="en-US" dirty="0"/>
              <a:t>파일에 대해서는 </a:t>
            </a:r>
            <a:r>
              <a:rPr lang="en-US" altLang="ko-KR" dirty="0"/>
              <a:t>test id</a:t>
            </a:r>
            <a:r>
              <a:rPr lang="ko-KR" altLang="en-US" dirty="0"/>
              <a:t>와 </a:t>
            </a:r>
            <a:r>
              <a:rPr lang="en-US" altLang="ko-KR" dirty="0"/>
              <a:t>question</a:t>
            </a:r>
            <a:r>
              <a:rPr lang="ko-KR" altLang="en-US" dirty="0"/>
              <a:t>에 대한 </a:t>
            </a:r>
            <a:r>
              <a:rPr lang="en-US" altLang="ko-KR" dirty="0"/>
              <a:t>feature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얻을 </a:t>
            </a:r>
            <a:r>
              <a:rPr lang="en-US" altLang="ko-KR" dirty="0"/>
              <a:t>image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question</a:t>
            </a:r>
            <a:r>
              <a:rPr lang="ko-KR" altLang="en-US" dirty="0"/>
              <a:t>이 존재하죠</a:t>
            </a:r>
            <a:r>
              <a:rPr lang="en-US" altLang="ko-KR" dirty="0"/>
              <a:t>, </a:t>
            </a:r>
            <a:r>
              <a:rPr lang="ko-KR" altLang="en-US" dirty="0"/>
              <a:t>예시로 </a:t>
            </a:r>
            <a:r>
              <a:rPr lang="en-US" altLang="ko-KR" dirty="0"/>
              <a:t>3</a:t>
            </a:r>
            <a:r>
              <a:rPr lang="ko-KR" altLang="en-US" dirty="0"/>
              <a:t>번과 </a:t>
            </a:r>
            <a:r>
              <a:rPr lang="en-US" altLang="ko-KR" dirty="0"/>
              <a:t>5</a:t>
            </a:r>
            <a:r>
              <a:rPr lang="ko-KR" altLang="en-US" dirty="0"/>
              <a:t>번의 사진을 가져왔는데</a:t>
            </a:r>
            <a:r>
              <a:rPr lang="en-US" altLang="ko-KR" dirty="0"/>
              <a:t>, </a:t>
            </a:r>
            <a:r>
              <a:rPr lang="ko-KR" altLang="en-US" dirty="0"/>
              <a:t>스키를 타는 사람의 옷 색깔과 배경에 일어나 있는 사람이 있는지를 묻는 질문에 대한 답은 각각 </a:t>
            </a:r>
            <a:r>
              <a:rPr lang="en-US" altLang="ko-KR" dirty="0"/>
              <a:t>red</a:t>
            </a:r>
            <a:r>
              <a:rPr lang="ko-KR" altLang="en-US" dirty="0"/>
              <a:t>와 </a:t>
            </a:r>
            <a:r>
              <a:rPr lang="en-US" altLang="ko-KR" dirty="0"/>
              <a:t>no</a:t>
            </a:r>
            <a:r>
              <a:rPr lang="ko-KR" altLang="en-US" dirty="0"/>
              <a:t>로 잘 예측함을 보여줍니다</a:t>
            </a:r>
            <a:r>
              <a:rPr lang="en-US" altLang="ko-KR" dirty="0"/>
              <a:t>. </a:t>
            </a:r>
            <a:r>
              <a:rPr lang="ko-KR" altLang="en-US" dirty="0"/>
              <a:t>그렇게 제출한 코드의 경우에 대한 점수는 </a:t>
            </a:r>
            <a:r>
              <a:rPr lang="en-US" altLang="ko-KR" dirty="0"/>
              <a:t>public</a:t>
            </a:r>
            <a:r>
              <a:rPr lang="ko-KR" altLang="en-US" dirty="0"/>
              <a:t> 약 </a:t>
            </a:r>
            <a:r>
              <a:rPr lang="en-US" altLang="ko-KR" dirty="0"/>
              <a:t>0.44</a:t>
            </a:r>
            <a:r>
              <a:rPr lang="ko-KR" altLang="en-US" dirty="0"/>
              <a:t>와 </a:t>
            </a:r>
            <a:r>
              <a:rPr lang="en-US" altLang="ko-KR" dirty="0"/>
              <a:t>private </a:t>
            </a:r>
            <a:r>
              <a:rPr lang="ko-KR" altLang="en-US" dirty="0"/>
              <a:t>약 </a:t>
            </a:r>
            <a:r>
              <a:rPr lang="en-US" altLang="ko-KR" dirty="0"/>
              <a:t>0.49 </a:t>
            </a:r>
            <a:r>
              <a:rPr lang="ko-KR" altLang="en-US" dirty="0"/>
              <a:t>정도로</a:t>
            </a:r>
            <a:r>
              <a:rPr lang="en-US" altLang="ko-KR" dirty="0"/>
              <a:t>, </a:t>
            </a:r>
            <a:r>
              <a:rPr lang="ko-KR" altLang="en-US" dirty="0"/>
              <a:t>사실 어느 정도 많은 개선이 필요한 결과이기는 합니다</a:t>
            </a:r>
            <a:r>
              <a:rPr lang="en-US" altLang="ko-KR" dirty="0"/>
              <a:t>.</a:t>
            </a:r>
            <a:r>
              <a:rPr lang="ko-KR" altLang="en-US" dirty="0"/>
              <a:t> 개선점이 있다면</a:t>
            </a:r>
            <a:r>
              <a:rPr lang="en-US" altLang="ko-KR" dirty="0"/>
              <a:t>, </a:t>
            </a:r>
            <a:r>
              <a:rPr lang="ko-KR" altLang="en-US" dirty="0"/>
              <a:t>가장 크게는 저희가 반영했던 사전학습 모델에 대한 </a:t>
            </a:r>
            <a:r>
              <a:rPr lang="en-US" altLang="ko-KR" dirty="0"/>
              <a:t>Prompt engineering</a:t>
            </a:r>
            <a:r>
              <a:rPr lang="ko-KR" altLang="en-US" dirty="0"/>
              <a:t>의 문제가 있을 수 있겠으며</a:t>
            </a:r>
            <a:r>
              <a:rPr lang="en-US" altLang="ko-KR" dirty="0"/>
              <a:t>, </a:t>
            </a:r>
            <a:r>
              <a:rPr lang="ko-KR" altLang="en-US" dirty="0"/>
              <a:t>선택한 사전 훈련 모델이 달라지면 별도로 일일이 사람의 조정이 필요한 문제도 해당이 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902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다음 모델은 </a:t>
            </a:r>
            <a:r>
              <a:rPr lang="en-US" altLang="ko-KR" dirty="0" err="1"/>
              <a:t>ViLT</a:t>
            </a:r>
            <a:r>
              <a:rPr lang="en-US" altLang="ko-KR" dirty="0"/>
              <a:t> </a:t>
            </a:r>
            <a:r>
              <a:rPr lang="ko-KR" altLang="en-US" dirty="0"/>
              <a:t>모델입니다</a:t>
            </a:r>
            <a:r>
              <a:rPr lang="en-US" altLang="ko-KR" dirty="0"/>
              <a:t>. </a:t>
            </a:r>
            <a:r>
              <a:rPr lang="en-US" altLang="ko-KR" dirty="0" err="1"/>
              <a:t>ViLT</a:t>
            </a:r>
            <a:r>
              <a:rPr lang="ko-KR" altLang="en-US" dirty="0"/>
              <a:t>는 시각과 언어 정보를 효과적으로 결합하는 </a:t>
            </a:r>
            <a:r>
              <a:rPr lang="en-US" altLang="ko-KR" dirty="0"/>
              <a:t>Transformer </a:t>
            </a:r>
            <a:r>
              <a:rPr lang="ko-KR" altLang="en-US" dirty="0"/>
              <a:t>기반의 모델로</a:t>
            </a:r>
            <a:r>
              <a:rPr lang="en-US" altLang="ko-KR" dirty="0"/>
              <a:t>, </a:t>
            </a:r>
            <a:r>
              <a:rPr lang="ko-KR" altLang="en-US" dirty="0"/>
              <a:t>이미지와 텍스트 간의 상호 작용을 모델링합니다</a:t>
            </a:r>
            <a:r>
              <a:rPr lang="en-US" altLang="ko-KR" dirty="0"/>
              <a:t>. </a:t>
            </a:r>
            <a:r>
              <a:rPr lang="ko-KR" altLang="en-US" dirty="0"/>
              <a:t>이 모델은 </a:t>
            </a:r>
            <a:r>
              <a:rPr lang="en-US" altLang="ko-KR" dirty="0"/>
              <a:t>Hugging Face</a:t>
            </a:r>
            <a:r>
              <a:rPr lang="ko-KR" altLang="en-US" dirty="0"/>
              <a:t>의 </a:t>
            </a:r>
            <a:r>
              <a:rPr lang="en-US" altLang="ko-KR" dirty="0"/>
              <a:t>Transformers </a:t>
            </a:r>
            <a:r>
              <a:rPr lang="ko-KR" altLang="en-US" dirty="0"/>
              <a:t>라이브러리에서 제공되는 것으로</a:t>
            </a:r>
            <a:r>
              <a:rPr lang="en-US" altLang="ko-KR" dirty="0"/>
              <a:t>, </a:t>
            </a:r>
            <a:r>
              <a:rPr lang="ko-KR" altLang="en-US" dirty="0"/>
              <a:t>이미지와 텍스트를 처리하고 시각</a:t>
            </a:r>
            <a:r>
              <a:rPr lang="en-US" altLang="ko-KR" dirty="0"/>
              <a:t>-</a:t>
            </a:r>
            <a:r>
              <a:rPr lang="ko-KR" altLang="en-US" dirty="0"/>
              <a:t>언어적 표현을 학습하여 다양한 시각</a:t>
            </a:r>
            <a:r>
              <a:rPr lang="en-US" altLang="ko-KR" dirty="0"/>
              <a:t>-</a:t>
            </a:r>
            <a:r>
              <a:rPr lang="ko-KR" altLang="en-US" dirty="0"/>
              <a:t>언어 작업에 사용할 수 있도록 설계되었습니다</a:t>
            </a:r>
            <a:r>
              <a:rPr lang="en-US" altLang="ko-KR" dirty="0"/>
              <a:t>. </a:t>
            </a:r>
            <a:r>
              <a:rPr lang="en-US" altLang="ko-KR" dirty="0" err="1"/>
              <a:t>Vilt</a:t>
            </a:r>
            <a:r>
              <a:rPr lang="en-US" altLang="ko-KR" dirty="0"/>
              <a:t> </a:t>
            </a:r>
            <a:r>
              <a:rPr lang="ko-KR" altLang="en-US" dirty="0"/>
              <a:t>모델은 기본적으로 </a:t>
            </a:r>
            <a:r>
              <a:rPr lang="en-US" altLang="ko-KR" dirty="0"/>
              <a:t>Vision </a:t>
            </a:r>
            <a:r>
              <a:rPr lang="en-US" altLang="ko-KR" dirty="0" err="1"/>
              <a:t>Tranformer</a:t>
            </a:r>
            <a:r>
              <a:rPr lang="en-US" altLang="ko-KR" dirty="0"/>
              <a:t>(</a:t>
            </a:r>
            <a:r>
              <a:rPr lang="en-US" altLang="ko-KR" dirty="0" err="1"/>
              <a:t>ViT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BERT</a:t>
            </a:r>
            <a:r>
              <a:rPr lang="ko-KR" altLang="en-US" dirty="0"/>
              <a:t>의 아이디어를 결합한 구조를 가지고 있습니다</a:t>
            </a:r>
            <a:r>
              <a:rPr lang="en-US" altLang="ko-KR" dirty="0"/>
              <a:t>. Transformer Encoder (Vision Transformer)</a:t>
            </a:r>
            <a:r>
              <a:rPr lang="ko-KR" altLang="en-US" dirty="0"/>
              <a:t>는 이미지의 특징을 추출하기 위해 </a:t>
            </a:r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구조를 사용하여 입력 이미지는 패치로 나누어져서 </a:t>
            </a:r>
            <a:r>
              <a:rPr lang="en-US" altLang="ko-KR" dirty="0"/>
              <a:t>flatten</a:t>
            </a:r>
            <a:r>
              <a:rPr lang="ko-KR" altLang="en-US" dirty="0"/>
              <a:t>되어 각 패치에 대한 </a:t>
            </a:r>
            <a:r>
              <a:rPr lang="ko-KR" altLang="en-US" dirty="0" err="1"/>
              <a:t>임베딩을</a:t>
            </a:r>
            <a:r>
              <a:rPr lang="ko-KR" altLang="en-US" dirty="0"/>
              <a:t> 생성합니다</a:t>
            </a:r>
            <a:r>
              <a:rPr lang="en-US" altLang="ko-KR" dirty="0"/>
              <a:t>. Text Encoder (BERT</a:t>
            </a:r>
            <a:r>
              <a:rPr lang="ko-KR" altLang="en-US" dirty="0"/>
              <a:t>유사</a:t>
            </a:r>
            <a:r>
              <a:rPr lang="en-US" altLang="ko-KR" dirty="0"/>
              <a:t>)</a:t>
            </a:r>
            <a:r>
              <a:rPr lang="ko-KR" altLang="en-US" dirty="0"/>
              <a:t>는 텍스트 입력에 대한 </a:t>
            </a:r>
            <a:r>
              <a:rPr lang="ko-KR" altLang="en-US" dirty="0" err="1"/>
              <a:t>임베딩을</a:t>
            </a:r>
            <a:r>
              <a:rPr lang="ko-KR" altLang="en-US" dirty="0"/>
              <a:t> 생성하기 위해 </a:t>
            </a:r>
            <a:r>
              <a:rPr lang="en-US" altLang="ko-KR" dirty="0"/>
              <a:t>BERT</a:t>
            </a:r>
            <a:r>
              <a:rPr lang="ko-KR" altLang="en-US" dirty="0"/>
              <a:t>와 비슷한 구조를 사용하여 텍스트는 여러 레이어의 </a:t>
            </a:r>
            <a:r>
              <a:rPr lang="en-US" altLang="ko-KR" dirty="0"/>
              <a:t>Transformer Encoder</a:t>
            </a:r>
            <a:r>
              <a:rPr lang="ko-KR" altLang="en-US" dirty="0"/>
              <a:t>를 통해 처리됩니다</a:t>
            </a:r>
            <a:r>
              <a:rPr lang="en-US" altLang="ko-KR" dirty="0"/>
              <a:t>. Cross-Modal Projection Head</a:t>
            </a:r>
            <a:r>
              <a:rPr lang="ko-KR" altLang="en-US" dirty="0"/>
              <a:t>는 양쪽 </a:t>
            </a:r>
            <a:r>
              <a:rPr lang="ko-KR" altLang="en-US" dirty="0" err="1"/>
              <a:t>모달리티</a:t>
            </a:r>
            <a:r>
              <a:rPr lang="ko-KR" altLang="en-US" dirty="0"/>
              <a:t> 즉 이미지 및 텍스트의 표현을 효과적으로 결합하기 위한 투영 헤드가 있습니다</a:t>
            </a:r>
            <a:r>
              <a:rPr lang="en-US" altLang="ko-KR" dirty="0"/>
              <a:t>. </a:t>
            </a:r>
            <a:r>
              <a:rPr lang="ko-KR" altLang="en-US" dirty="0"/>
              <a:t>이 헤드는 두 </a:t>
            </a:r>
            <a:r>
              <a:rPr lang="ko-KR" altLang="en-US" dirty="0" err="1"/>
              <a:t>모달리티</a:t>
            </a:r>
            <a:r>
              <a:rPr lang="ko-KR" altLang="en-US" dirty="0"/>
              <a:t> 간의 관계를 학습하고 시각</a:t>
            </a:r>
            <a:r>
              <a:rPr lang="en-US" altLang="ko-KR" dirty="0"/>
              <a:t>-</a:t>
            </a:r>
            <a:r>
              <a:rPr lang="ko-KR" altLang="en-US" dirty="0"/>
              <a:t>언어적 표현을 생성합니다</a:t>
            </a:r>
            <a:r>
              <a:rPr lang="en-US" altLang="ko-KR" dirty="0"/>
              <a:t>. </a:t>
            </a:r>
            <a:r>
              <a:rPr lang="en-US" altLang="ko-KR" dirty="0" err="1"/>
              <a:t>ViLT</a:t>
            </a:r>
            <a:r>
              <a:rPr lang="ko-KR" altLang="en-US" dirty="0"/>
              <a:t>는 다양한 시각</a:t>
            </a:r>
            <a:r>
              <a:rPr lang="en-US" altLang="ko-KR" dirty="0"/>
              <a:t>-</a:t>
            </a:r>
            <a:r>
              <a:rPr lang="ko-KR" altLang="en-US" dirty="0"/>
              <a:t>언어 태스크에 적용 가능하며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VQA</a:t>
            </a:r>
            <a:r>
              <a:rPr lang="ko-KR" altLang="en-US" dirty="0"/>
              <a:t>와 같은 태스크에서 좋은 성능을 보입니다</a:t>
            </a:r>
            <a:r>
              <a:rPr lang="en-US" altLang="ko-KR" dirty="0"/>
              <a:t>. </a:t>
            </a:r>
            <a:r>
              <a:rPr lang="ko-KR" altLang="en-US" dirty="0"/>
              <a:t>이미지와 텍스트 간의 상호 작용을 효과적으로 모델링하여 다양한 태스크에 적용할 수 있는 강력한 모델입니다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944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VilT</a:t>
            </a:r>
            <a:r>
              <a:rPr lang="en-US" altLang="ko-KR" dirty="0"/>
              <a:t> </a:t>
            </a:r>
            <a:r>
              <a:rPr lang="ko-KR" altLang="en-US" dirty="0"/>
              <a:t>모델 코드를 간단하게 </a:t>
            </a:r>
            <a:r>
              <a:rPr lang="ko-KR" altLang="en-US" dirty="0" err="1"/>
              <a:t>설명드리자면</a:t>
            </a:r>
            <a:r>
              <a:rPr lang="en-US" altLang="ko-KR" dirty="0"/>
              <a:t>, 2</a:t>
            </a:r>
            <a:r>
              <a:rPr lang="ko-KR" altLang="en-US" dirty="0"/>
              <a:t>번 </a:t>
            </a:r>
            <a:r>
              <a:rPr lang="en-US" altLang="ko-KR" dirty="0"/>
              <a:t>3</a:t>
            </a:r>
            <a:r>
              <a:rPr lang="ko-KR" altLang="en-US" dirty="0"/>
              <a:t>번 그림에서 텍스트 전처리를 수행하였습니다</a:t>
            </a:r>
            <a:r>
              <a:rPr lang="en-US" altLang="ko-KR" dirty="0"/>
              <a:t>. </a:t>
            </a:r>
            <a:r>
              <a:rPr lang="en-US" altLang="ko-KR" dirty="0" err="1"/>
              <a:t>Normalize_word</a:t>
            </a:r>
            <a:r>
              <a:rPr lang="ko-KR" altLang="en-US" dirty="0"/>
              <a:t>함수는 주어진 토큰 </a:t>
            </a:r>
            <a:r>
              <a:rPr lang="en-US" altLang="ko-KR" dirty="0"/>
              <a:t>(</a:t>
            </a:r>
            <a:r>
              <a:rPr lang="ko-KR" altLang="en-US" dirty="0"/>
              <a:t>단어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 </a:t>
            </a:r>
            <a:r>
              <a:rPr lang="ko-KR" altLang="en-US" dirty="0"/>
              <a:t>축약형을 원래 형태로 확장하고</a:t>
            </a:r>
            <a:r>
              <a:rPr lang="en-US" altLang="ko-KR" dirty="0"/>
              <a:t>, </a:t>
            </a:r>
            <a:r>
              <a:rPr lang="ko-KR" altLang="en-US" dirty="0"/>
              <a:t>구두점 및 불필요한 문자를 제거하여 단어를 </a:t>
            </a:r>
            <a:r>
              <a:rPr lang="ko-KR" altLang="en-US" dirty="0" err="1"/>
              <a:t>표준화합니다</a:t>
            </a:r>
            <a:r>
              <a:rPr lang="en-US" altLang="ko-KR" dirty="0"/>
              <a:t>. </a:t>
            </a:r>
            <a:r>
              <a:rPr lang="ko-KR" altLang="en-US" dirty="0"/>
              <a:t>이는 모델이 답변을 더 정확하게 이해하고 처리할 수 있도록 </a:t>
            </a:r>
            <a:r>
              <a:rPr lang="ko-KR" altLang="en-US" dirty="0" err="1"/>
              <a:t>돕습니다</a:t>
            </a:r>
            <a:r>
              <a:rPr lang="en-US" altLang="ko-KR" dirty="0"/>
              <a:t>.</a:t>
            </a:r>
            <a:r>
              <a:rPr lang="ko-KR" altLang="en-US" dirty="0"/>
              <a:t> 그리고 </a:t>
            </a:r>
            <a:r>
              <a:rPr lang="en-US" altLang="ko-KR" dirty="0"/>
              <a:t>4</a:t>
            </a:r>
            <a:r>
              <a:rPr lang="ko-KR" altLang="en-US" dirty="0"/>
              <a:t>번 그림에서</a:t>
            </a:r>
            <a:r>
              <a:rPr lang="en-US" altLang="ko-KR" dirty="0"/>
              <a:t>, </a:t>
            </a:r>
            <a:r>
              <a:rPr lang="ko-KR" altLang="en-US" dirty="0"/>
              <a:t>답변 빈도수 기반 필터링을 합니다</a:t>
            </a:r>
            <a:r>
              <a:rPr lang="en-US" altLang="ko-KR" dirty="0"/>
              <a:t>. Counter</a:t>
            </a:r>
            <a:r>
              <a:rPr lang="ko-KR" altLang="en-US" dirty="0"/>
              <a:t>를 사용하여</a:t>
            </a:r>
            <a:r>
              <a:rPr lang="en-US" altLang="ko-KR" dirty="0"/>
              <a:t>, </a:t>
            </a:r>
            <a:r>
              <a:rPr lang="ko-KR" altLang="en-US" dirty="0"/>
              <a:t>각 답변의 빈도수를 계산하고</a:t>
            </a:r>
            <a:r>
              <a:rPr lang="en-US" altLang="ko-KR" dirty="0"/>
              <a:t>, </a:t>
            </a:r>
            <a:r>
              <a:rPr lang="ko-KR" altLang="en-US" dirty="0"/>
              <a:t>빈도수에 따라 답변에 가중치를 부여하여 훈련 데이터에서 자주 등장하는 답변을 선별합니다</a:t>
            </a:r>
            <a:r>
              <a:rPr lang="en-US" altLang="ko-KR" dirty="0"/>
              <a:t>. </a:t>
            </a:r>
            <a:r>
              <a:rPr lang="ko-KR" altLang="en-US" dirty="0"/>
              <a:t>빈도수가 일정 수준 이상인 답변을 선택하여 모델이 학습할 클래스를 제한합니다</a:t>
            </a:r>
            <a:r>
              <a:rPr lang="en-US" altLang="ko-KR" dirty="0"/>
              <a:t>. </a:t>
            </a:r>
            <a:r>
              <a:rPr lang="ko-KR" altLang="en-US" dirty="0"/>
              <a:t>이렇게 해서 희소한 답변이나 잘못된 정규화로 인한 혼란을 줄이고</a:t>
            </a:r>
            <a:r>
              <a:rPr lang="en-US" altLang="ko-KR" dirty="0"/>
              <a:t>, </a:t>
            </a:r>
            <a:r>
              <a:rPr lang="ko-KR" altLang="en-US" dirty="0"/>
              <a:t>모델이 자주 등장하는 답변에 더 중점을 둘 수 있도록 합니다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101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증강 단계에서는</a:t>
            </a:r>
            <a:r>
              <a:rPr lang="en-US" altLang="ko-KR" dirty="0"/>
              <a:t>, 1</a:t>
            </a:r>
            <a:r>
              <a:rPr lang="ko-KR" altLang="en-US" dirty="0"/>
              <a:t>번 그림을 보시면</a:t>
            </a:r>
            <a:r>
              <a:rPr lang="en-US" altLang="ko-KR" dirty="0"/>
              <a:t>, </a:t>
            </a:r>
            <a:r>
              <a:rPr lang="en-US" altLang="ko-KR" dirty="0" err="1"/>
              <a:t>ShearX</a:t>
            </a:r>
            <a:r>
              <a:rPr lang="en-US" altLang="ko-KR" dirty="0"/>
              <a:t>, </a:t>
            </a:r>
            <a:r>
              <a:rPr lang="en-US" altLang="ko-KR" dirty="0" err="1"/>
              <a:t>ShearY</a:t>
            </a:r>
            <a:r>
              <a:rPr lang="en-US" altLang="ko-KR" dirty="0"/>
              <a:t>, </a:t>
            </a:r>
            <a:r>
              <a:rPr lang="en-US" altLang="ko-KR" dirty="0" err="1"/>
              <a:t>TranslateY</a:t>
            </a:r>
            <a:r>
              <a:rPr lang="en-US" altLang="ko-KR" dirty="0"/>
              <a:t> </a:t>
            </a:r>
            <a:r>
              <a:rPr lang="ko-KR" altLang="en-US" dirty="0"/>
              <a:t>등 많은 함수들이 있습니다</a:t>
            </a:r>
            <a:r>
              <a:rPr lang="en-US" altLang="ko-KR" dirty="0"/>
              <a:t>. </a:t>
            </a:r>
            <a:r>
              <a:rPr lang="ko-KR" altLang="en-US" dirty="0"/>
              <a:t>이 함수들은 이미지 데이터에 다양한 변형을 가해 데이터 증강을 수행합니다</a:t>
            </a:r>
            <a:r>
              <a:rPr lang="en-US" altLang="ko-KR" dirty="0"/>
              <a:t>. </a:t>
            </a:r>
            <a:r>
              <a:rPr lang="ko-KR" altLang="en-US" dirty="0"/>
              <a:t>데이터 증강은 모델이 다양한 시각적 특징을 학습하고</a:t>
            </a:r>
            <a:r>
              <a:rPr lang="en-US" altLang="ko-KR" dirty="0"/>
              <a:t>, </a:t>
            </a:r>
            <a:r>
              <a:rPr lang="ko-KR" altLang="en-US" dirty="0"/>
              <a:t>일반화할 수 있도록 돕는 중요한 기술 중 하나입니다</a:t>
            </a:r>
            <a:r>
              <a:rPr lang="en-US" altLang="ko-KR" dirty="0"/>
              <a:t>. 2</a:t>
            </a:r>
            <a:r>
              <a:rPr lang="ko-KR" altLang="en-US" dirty="0"/>
              <a:t>번 그림의 </a:t>
            </a:r>
            <a:r>
              <a:rPr lang="en-US" altLang="ko-KR" dirty="0" err="1"/>
              <a:t>RandAugment</a:t>
            </a:r>
            <a:r>
              <a:rPr lang="en-US" altLang="ko-KR" dirty="0"/>
              <a:t> </a:t>
            </a:r>
            <a:r>
              <a:rPr lang="ko-KR" altLang="en-US" dirty="0"/>
              <a:t>클래스는 데이터셋에 </a:t>
            </a:r>
            <a:r>
              <a:rPr lang="ko-KR" altLang="en-US" dirty="0" err="1"/>
              <a:t>랜덤한</a:t>
            </a:r>
            <a:r>
              <a:rPr lang="ko-KR" altLang="en-US" dirty="0"/>
              <a:t> 증강을 적용하는 역할을 합니다</a:t>
            </a:r>
            <a:r>
              <a:rPr lang="en-US" altLang="ko-KR" dirty="0"/>
              <a:t>. </a:t>
            </a:r>
            <a:r>
              <a:rPr lang="ko-KR" altLang="en-US" dirty="0"/>
              <a:t>랜덤으로 선택된 증강 연산들을 이미지에 적용하여 다양한 변형된 이미지를 생성합니다</a:t>
            </a:r>
            <a:r>
              <a:rPr lang="en-US" altLang="ko-KR" dirty="0"/>
              <a:t>. </a:t>
            </a:r>
            <a:r>
              <a:rPr lang="ko-KR" altLang="en-US" dirty="0"/>
              <a:t>이는 모델의 훈련 데이터의 다양성을 높이고</a:t>
            </a:r>
            <a:r>
              <a:rPr lang="en-US" altLang="ko-KR" dirty="0"/>
              <a:t>, </a:t>
            </a:r>
            <a:r>
              <a:rPr lang="ko-KR" altLang="en-US" dirty="0"/>
              <a:t>일반화 성능을 향상시키는 데</a:t>
            </a:r>
            <a:r>
              <a:rPr lang="en-US" altLang="ko-KR" dirty="0"/>
              <a:t> </a:t>
            </a:r>
            <a:r>
              <a:rPr lang="ko-KR" altLang="en-US" dirty="0"/>
              <a:t>도움이 됩니다</a:t>
            </a:r>
            <a:r>
              <a:rPr lang="en-US" altLang="ko-KR" dirty="0"/>
              <a:t>. 3</a:t>
            </a:r>
            <a:r>
              <a:rPr lang="ko-KR" altLang="en-US" dirty="0"/>
              <a:t>번 그림의 </a:t>
            </a:r>
            <a:r>
              <a:rPr lang="en-US" altLang="ko-KR" dirty="0" err="1"/>
              <a:t>VQADataset</a:t>
            </a:r>
            <a:r>
              <a:rPr lang="ko-KR" altLang="en-US" dirty="0"/>
              <a:t>은 </a:t>
            </a:r>
            <a:r>
              <a:rPr lang="en-US" altLang="ko-KR" dirty="0" err="1"/>
              <a:t>PyTorch</a:t>
            </a:r>
            <a:r>
              <a:rPr lang="ko-KR" altLang="en-US" dirty="0"/>
              <a:t>의 데이터셋 클래스를 상속하여 </a:t>
            </a:r>
            <a:r>
              <a:rPr lang="en-US" altLang="ko-KR" dirty="0"/>
              <a:t>VQA </a:t>
            </a:r>
            <a:r>
              <a:rPr lang="ko-KR" altLang="en-US" dirty="0"/>
              <a:t>데이터셋을 처리하고</a:t>
            </a:r>
            <a:r>
              <a:rPr lang="en-US" altLang="ko-KR" dirty="0"/>
              <a:t>, 4</a:t>
            </a:r>
            <a:r>
              <a:rPr lang="ko-KR" altLang="en-US" dirty="0"/>
              <a:t>번 그림의 </a:t>
            </a:r>
            <a:r>
              <a:rPr lang="en-US" altLang="ko-KR" dirty="0" err="1"/>
              <a:t>collate_fn</a:t>
            </a:r>
            <a:r>
              <a:rPr lang="ko-KR" altLang="en-US" dirty="0"/>
              <a:t>함수는 배치 내의 각 샘플을 적절히 </a:t>
            </a:r>
            <a:r>
              <a:rPr lang="ko-KR" altLang="en-US" dirty="0" err="1"/>
              <a:t>패딩하여</a:t>
            </a:r>
            <a:r>
              <a:rPr lang="ko-KR" altLang="en-US" dirty="0"/>
              <a:t> 모델에 입력으로 전달할 수 있도록 합니다</a:t>
            </a:r>
            <a:r>
              <a:rPr lang="en-US" altLang="ko-KR" dirty="0"/>
              <a:t>. </a:t>
            </a:r>
            <a:r>
              <a:rPr lang="ko-KR" altLang="en-US" dirty="0"/>
              <a:t>각 샘플의 입력</a:t>
            </a:r>
            <a:r>
              <a:rPr lang="en-US" altLang="ko-KR" dirty="0"/>
              <a:t>, </a:t>
            </a:r>
            <a:r>
              <a:rPr lang="ko-KR" altLang="en-US" dirty="0"/>
              <a:t>마스크</a:t>
            </a:r>
            <a:r>
              <a:rPr lang="en-US" altLang="ko-KR" dirty="0"/>
              <a:t>, </a:t>
            </a:r>
            <a:r>
              <a:rPr lang="ko-KR" altLang="en-US" dirty="0"/>
              <a:t>타입 </a:t>
            </a:r>
            <a:r>
              <a:rPr lang="en-US" altLang="ko-KR" dirty="0"/>
              <a:t>ID, </a:t>
            </a:r>
            <a:r>
              <a:rPr lang="ko-KR" altLang="en-US" dirty="0"/>
              <a:t>라벨 등을 적절히 처리하여 배치를 사용합니다</a:t>
            </a:r>
            <a:r>
              <a:rPr lang="en-US" altLang="ko-KR" dirty="0"/>
              <a:t>. </a:t>
            </a:r>
            <a:r>
              <a:rPr lang="ko-KR" altLang="en-US" dirty="0"/>
              <a:t>이로 인해 다양한 이미지 증강을 통해 모델이 훈련 데이터에서 다양한 시각적 패턴을 학습하도록 하며</a:t>
            </a:r>
            <a:r>
              <a:rPr lang="en-US" altLang="ko-KR" dirty="0"/>
              <a:t>, </a:t>
            </a:r>
            <a:r>
              <a:rPr lang="ko-KR" altLang="en-US" dirty="0"/>
              <a:t>배치 처리를 위한 데이터셋 클래스를 통해 효율적으로 학습 데이터를 제공하기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41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학습 단계입니다</a:t>
            </a:r>
            <a:r>
              <a:rPr lang="en-US" altLang="ko-KR" dirty="0"/>
              <a:t>. 1</a:t>
            </a:r>
            <a:r>
              <a:rPr lang="ko-KR" altLang="en-US" dirty="0"/>
              <a:t>번 그림을 보시면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en-US" altLang="ko-KR" dirty="0"/>
              <a:t>train</a:t>
            </a:r>
            <a:r>
              <a:rPr lang="ko-KR" altLang="en-US" dirty="0"/>
              <a:t> 함수입니다</a:t>
            </a:r>
            <a:r>
              <a:rPr lang="en-US" altLang="ko-KR" dirty="0"/>
              <a:t>. Model train</a:t>
            </a:r>
            <a:r>
              <a:rPr lang="ko-KR" altLang="en-US" dirty="0"/>
              <a:t>을 이용하여 모델을 학습 모드로 설정하고</a:t>
            </a:r>
            <a:r>
              <a:rPr lang="en-US" altLang="ko-KR" dirty="0"/>
              <a:t>, </a:t>
            </a:r>
            <a:r>
              <a:rPr lang="ko-KR" altLang="en-US" dirty="0"/>
              <a:t>훈련 데이터로부터 미니배치를 받아오고</a:t>
            </a:r>
            <a:r>
              <a:rPr lang="en-US" altLang="ko-KR" dirty="0"/>
              <a:t>, GPU</a:t>
            </a:r>
            <a:r>
              <a:rPr lang="ko-KR" altLang="en-US" dirty="0"/>
              <a:t>로 옮겨 초기화합니다</a:t>
            </a:r>
            <a:r>
              <a:rPr lang="en-US" altLang="ko-KR" dirty="0"/>
              <a:t>. Forward Pass</a:t>
            </a:r>
            <a:r>
              <a:rPr lang="ko-KR" altLang="en-US" dirty="0"/>
              <a:t>를 수행하여 손실을 계산하고</a:t>
            </a:r>
            <a:r>
              <a:rPr lang="en-US" altLang="ko-KR" dirty="0"/>
              <a:t>, </a:t>
            </a:r>
            <a:r>
              <a:rPr lang="ko-KR" altLang="en-US" dirty="0"/>
              <a:t>역전파를 수행하여 </a:t>
            </a:r>
            <a:r>
              <a:rPr lang="ko-KR" altLang="en-US" dirty="0" err="1"/>
              <a:t>그래디언트를</a:t>
            </a:r>
            <a:r>
              <a:rPr lang="ko-KR" altLang="en-US" dirty="0"/>
              <a:t> 계산합니다</a:t>
            </a:r>
            <a:r>
              <a:rPr lang="en-US" altLang="ko-KR" dirty="0"/>
              <a:t>. Optimizer</a:t>
            </a:r>
            <a:r>
              <a:rPr lang="ko-KR" altLang="en-US" dirty="0"/>
              <a:t>를 사용하여 모델의 가중치를 업데이트하고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Scheduler</a:t>
            </a:r>
            <a:r>
              <a:rPr lang="ko-KR" altLang="en-US" dirty="0"/>
              <a:t>를 사용하여 </a:t>
            </a:r>
            <a:r>
              <a:rPr lang="ko-KR" altLang="en-US" dirty="0" err="1"/>
              <a:t>학습률을</a:t>
            </a:r>
            <a:r>
              <a:rPr lang="ko-KR" altLang="en-US" dirty="0"/>
              <a:t> 업데이트합니다</a:t>
            </a:r>
            <a:r>
              <a:rPr lang="en-US" altLang="ko-KR" dirty="0"/>
              <a:t>. </a:t>
            </a:r>
            <a:r>
              <a:rPr lang="ko-KR" altLang="en-US" dirty="0"/>
              <a:t>훈련 중에 일정 간격으로 손실을 출력하고</a:t>
            </a:r>
            <a:r>
              <a:rPr lang="en-US" altLang="ko-KR" dirty="0"/>
              <a:t>, </a:t>
            </a:r>
            <a:r>
              <a:rPr lang="ko-KR" altLang="en-US" dirty="0" err="1"/>
              <a:t>에폭이</a:t>
            </a:r>
            <a:r>
              <a:rPr lang="ko-KR" altLang="en-US" dirty="0"/>
              <a:t> 끝날 때 평균 손실을 반환합니다</a:t>
            </a:r>
            <a:r>
              <a:rPr lang="en-US" altLang="ko-KR" dirty="0"/>
              <a:t>. 2</a:t>
            </a:r>
            <a:r>
              <a:rPr lang="ko-KR" altLang="en-US" dirty="0"/>
              <a:t>번 그림의 모델 추론을 보시면</a:t>
            </a:r>
            <a:r>
              <a:rPr lang="en-US" altLang="ko-KR" dirty="0"/>
              <a:t>, model eval</a:t>
            </a:r>
            <a:r>
              <a:rPr lang="ko-KR" altLang="en-US" dirty="0"/>
              <a:t>로 모델을 평가 모드로 설정하고</a:t>
            </a:r>
            <a:r>
              <a:rPr lang="en-US" altLang="ko-KR" dirty="0"/>
              <a:t>, </a:t>
            </a:r>
            <a:r>
              <a:rPr lang="ko-KR" altLang="en-US" dirty="0"/>
              <a:t>테스트 데이터로부터 미니배치를 받아오고</a:t>
            </a:r>
            <a:r>
              <a:rPr lang="en-US" altLang="ko-KR" dirty="0"/>
              <a:t>, </a:t>
            </a:r>
            <a:r>
              <a:rPr lang="ko-KR" altLang="en-US" dirty="0"/>
              <a:t>미니배치를 </a:t>
            </a:r>
            <a:r>
              <a:rPr lang="en-US" altLang="ko-KR" dirty="0"/>
              <a:t>GPU</a:t>
            </a:r>
            <a:r>
              <a:rPr lang="ko-KR" altLang="en-US" dirty="0"/>
              <a:t>로 옮깁니다</a:t>
            </a:r>
            <a:r>
              <a:rPr lang="en-US" altLang="ko-KR" dirty="0"/>
              <a:t>. </a:t>
            </a:r>
            <a:r>
              <a:rPr lang="ko-KR" altLang="en-US" dirty="0"/>
              <a:t>각 샘플에 대해 예측된 클래스를 얻고</a:t>
            </a:r>
            <a:r>
              <a:rPr lang="en-US" altLang="ko-KR" dirty="0"/>
              <a:t>, </a:t>
            </a:r>
            <a:r>
              <a:rPr lang="ko-KR" altLang="en-US" dirty="0"/>
              <a:t>클래스에 해당되는 답변으로 변환합니다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3</a:t>
            </a:r>
            <a:r>
              <a:rPr lang="ko-KR" altLang="en-US" dirty="0" err="1"/>
              <a:t>번쨰</a:t>
            </a:r>
            <a:r>
              <a:rPr lang="ko-KR" altLang="en-US" dirty="0"/>
              <a:t> 그림을 보면</a:t>
            </a:r>
            <a:r>
              <a:rPr lang="en-US" altLang="ko-KR" dirty="0"/>
              <a:t>, </a:t>
            </a:r>
            <a:r>
              <a:rPr lang="ko-KR" altLang="en-US" dirty="0"/>
              <a:t>모델 초기화 및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설정을 합니다</a:t>
            </a:r>
            <a:r>
              <a:rPr lang="en-US" altLang="ko-KR" dirty="0"/>
              <a:t>. Pretrained </a:t>
            </a:r>
            <a:r>
              <a:rPr lang="ko-KR" altLang="en-US" dirty="0"/>
              <a:t>모델을 사용하여</a:t>
            </a:r>
            <a:r>
              <a:rPr lang="en-US" altLang="ko-KR" dirty="0"/>
              <a:t>, </a:t>
            </a:r>
            <a:r>
              <a:rPr lang="ko-KR" altLang="en-US" dirty="0"/>
              <a:t>최적화 알고리즘인 </a:t>
            </a:r>
            <a:r>
              <a:rPr lang="en-US" altLang="ko-KR" dirty="0" err="1"/>
              <a:t>AdamW</a:t>
            </a:r>
            <a:r>
              <a:rPr lang="ko-KR" altLang="en-US" dirty="0"/>
              <a:t>를 사용하여</a:t>
            </a:r>
            <a:r>
              <a:rPr lang="en-US" altLang="ko-KR" dirty="0"/>
              <a:t>, </a:t>
            </a:r>
            <a:r>
              <a:rPr lang="ko-KR" altLang="en-US" dirty="0"/>
              <a:t>초기 </a:t>
            </a:r>
            <a:r>
              <a:rPr lang="ko-KR" altLang="en-US" dirty="0" err="1"/>
              <a:t>학습률</a:t>
            </a:r>
            <a:r>
              <a:rPr lang="ko-KR" altLang="en-US" dirty="0"/>
              <a:t> 및 가중치 감쇠도 설정을 합니다</a:t>
            </a:r>
            <a:r>
              <a:rPr lang="en-US" altLang="ko-KR" dirty="0"/>
              <a:t>. </a:t>
            </a:r>
            <a:r>
              <a:rPr lang="en-US" altLang="ko-KR" dirty="0" err="1"/>
              <a:t>LambdaLR</a:t>
            </a:r>
            <a:r>
              <a:rPr lang="ko-KR" altLang="en-US" dirty="0"/>
              <a:t>를 사용하여 선형으로 감소하는 </a:t>
            </a:r>
            <a:r>
              <a:rPr lang="ko-KR" altLang="en-US" dirty="0" err="1"/>
              <a:t>학습률</a:t>
            </a:r>
            <a:r>
              <a:rPr lang="ko-KR" altLang="en-US" dirty="0"/>
              <a:t> 스케줄러를 설정합니다</a:t>
            </a:r>
            <a:r>
              <a:rPr lang="en-US" altLang="ko-KR" dirty="0"/>
              <a:t>. 4</a:t>
            </a:r>
            <a:r>
              <a:rPr lang="ko-KR" altLang="en-US" dirty="0"/>
              <a:t>번째 그림을 보면</a:t>
            </a:r>
            <a:r>
              <a:rPr lang="en-US" altLang="ko-KR" dirty="0"/>
              <a:t>, </a:t>
            </a:r>
            <a:r>
              <a:rPr lang="ko-KR" altLang="en-US" dirty="0"/>
              <a:t>모델 저장과 훈련을 반복합니다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ko-KR" altLang="en-US" dirty="0" err="1"/>
              <a:t>에폭</a:t>
            </a:r>
            <a:r>
              <a:rPr lang="ko-KR" altLang="en-US" dirty="0"/>
              <a:t> 동안 모델을 훈련하고</a:t>
            </a:r>
            <a:r>
              <a:rPr lang="en-US" altLang="ko-KR" dirty="0"/>
              <a:t>, </a:t>
            </a:r>
            <a:r>
              <a:rPr lang="ko-KR" altLang="en-US" dirty="0"/>
              <a:t>훈련이 완료된 후에는 해당 </a:t>
            </a:r>
            <a:r>
              <a:rPr lang="ko-KR" altLang="en-US" dirty="0" err="1"/>
              <a:t>에폭에</a:t>
            </a:r>
            <a:r>
              <a:rPr lang="ko-KR" altLang="en-US" dirty="0"/>
              <a:t> 대한 모델 가중치를 저장합니다</a:t>
            </a:r>
            <a:r>
              <a:rPr lang="en-US" altLang="ko-KR" dirty="0"/>
              <a:t>. </a:t>
            </a:r>
            <a:r>
              <a:rPr lang="ko-KR" altLang="en-US" dirty="0"/>
              <a:t>모델은 주어진 </a:t>
            </a:r>
            <a:r>
              <a:rPr lang="ko-KR" altLang="en-US" dirty="0" err="1"/>
              <a:t>에폭</a:t>
            </a:r>
            <a:r>
              <a:rPr lang="ko-KR" altLang="en-US" dirty="0"/>
              <a:t> 수 </a:t>
            </a:r>
            <a:r>
              <a:rPr lang="en-US" altLang="ko-KR" dirty="0"/>
              <a:t>5</a:t>
            </a:r>
            <a:r>
              <a:rPr lang="ko-KR" altLang="en-US" dirty="0"/>
              <a:t>만큼 반복적으로 훈련됩니다</a:t>
            </a:r>
            <a:r>
              <a:rPr lang="en-US" altLang="ko-KR" dirty="0"/>
              <a:t>. </a:t>
            </a:r>
            <a:r>
              <a:rPr lang="ko-KR" altLang="en-US" dirty="0"/>
              <a:t>이렇게 하여 </a:t>
            </a:r>
            <a:r>
              <a:rPr lang="en-US" altLang="ko-KR" dirty="0"/>
              <a:t>VQA </a:t>
            </a:r>
            <a:r>
              <a:rPr lang="ko-KR" altLang="en-US" dirty="0"/>
              <a:t>모델을 훈련하고</a:t>
            </a:r>
            <a:r>
              <a:rPr lang="en-US" altLang="ko-KR" dirty="0"/>
              <a:t>, </a:t>
            </a:r>
            <a:r>
              <a:rPr lang="ko-KR" altLang="en-US" dirty="0"/>
              <a:t>테스트 데이터에 대해 예측하여 제출 파일을 생성하였습니다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제출결과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Public score: 0.566</a:t>
            </a:r>
            <a:b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Private score: 0.567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로 </a:t>
            </a:r>
            <a:r>
              <a:rPr lang="en-US" altLang="ko-KR" dirty="0"/>
              <a:t>9</a:t>
            </a:r>
            <a:r>
              <a:rPr lang="ko-KR" altLang="en-US" dirty="0"/>
              <a:t>위 수준의 결과를 얻을 수 있었습니다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357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118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저희 팀원은 원래 </a:t>
            </a:r>
            <a:r>
              <a:rPr lang="en-US" altLang="ko-KR" dirty="0"/>
              <a:t>( 4</a:t>
            </a:r>
            <a:r>
              <a:rPr lang="ko-KR" altLang="en-US" dirty="0"/>
              <a:t>명</a:t>
            </a:r>
            <a:r>
              <a:rPr lang="en-US" altLang="ko-KR" dirty="0"/>
              <a:t> )</a:t>
            </a:r>
            <a:r>
              <a:rPr lang="ko-KR" altLang="en-US" dirty="0"/>
              <a:t>으로 구성되어 있었으나</a:t>
            </a:r>
            <a:r>
              <a:rPr lang="en-US" altLang="ko-KR" dirty="0"/>
              <a:t>, </a:t>
            </a:r>
            <a:r>
              <a:rPr lang="ko-KR" altLang="en-US" dirty="0" err="1"/>
              <a:t>이강민</a:t>
            </a:r>
            <a:r>
              <a:rPr lang="ko-KR" altLang="en-US" dirty="0"/>
              <a:t> </a:t>
            </a:r>
            <a:r>
              <a:rPr lang="ko-KR" altLang="en-US" dirty="0" err="1"/>
              <a:t>님께서</a:t>
            </a:r>
            <a:r>
              <a:rPr lang="ko-KR" altLang="en-US" dirty="0"/>
              <a:t> 사정상 프로젝트를 지속하지 못하게 되어 </a:t>
            </a:r>
            <a:r>
              <a:rPr lang="en-US" altLang="ko-KR" dirty="0"/>
              <a:t>3</a:t>
            </a:r>
            <a:r>
              <a:rPr lang="ko-KR" altLang="en-US" dirty="0"/>
              <a:t>명이 진행하게 되었습니다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저희가 </a:t>
            </a:r>
            <a:r>
              <a:rPr lang="ko-KR" altLang="en-US" dirty="0" err="1"/>
              <a:t>멀티모달</a:t>
            </a:r>
            <a:r>
              <a:rPr lang="ko-KR" altLang="en-US" dirty="0"/>
              <a:t> 팀인 만큼</a:t>
            </a:r>
            <a:r>
              <a:rPr lang="en-US" altLang="ko-KR" dirty="0"/>
              <a:t>, Text</a:t>
            </a:r>
            <a:r>
              <a:rPr lang="ko-KR" altLang="en-US" dirty="0"/>
              <a:t>와 </a:t>
            </a:r>
            <a:r>
              <a:rPr lang="en-US" altLang="ko-KR" dirty="0"/>
              <a:t>Image </a:t>
            </a:r>
            <a:r>
              <a:rPr lang="ko-KR" altLang="en-US" dirty="0"/>
              <a:t>또는 </a:t>
            </a:r>
            <a:r>
              <a:rPr lang="en-US" altLang="ko-KR" dirty="0"/>
              <a:t>Voice </a:t>
            </a:r>
            <a:r>
              <a:rPr lang="ko-KR" altLang="en-US" dirty="0"/>
              <a:t>등의 여러 분야에 대해 </a:t>
            </a:r>
            <a:r>
              <a:rPr lang="ko-KR" altLang="en-US" dirty="0" err="1"/>
              <a:t>고민했었고</a:t>
            </a:r>
            <a:r>
              <a:rPr lang="en-US" altLang="ko-KR" dirty="0"/>
              <a:t> </a:t>
            </a:r>
            <a:r>
              <a:rPr lang="ko-KR" altLang="en-US" dirty="0"/>
              <a:t>이 중 </a:t>
            </a:r>
            <a:r>
              <a:rPr lang="en-US" altLang="ko-KR" dirty="0"/>
              <a:t>Text</a:t>
            </a:r>
            <a:r>
              <a:rPr lang="ko-KR" altLang="en-US" dirty="0"/>
              <a:t>와 </a:t>
            </a:r>
            <a:r>
              <a:rPr lang="en-US" altLang="ko-KR" dirty="0"/>
              <a:t>Image </a:t>
            </a:r>
            <a:r>
              <a:rPr lang="ko-KR" altLang="en-US" dirty="0"/>
              <a:t>간의 </a:t>
            </a:r>
            <a:r>
              <a:rPr lang="ko-KR" altLang="en-US" dirty="0" err="1"/>
              <a:t>멀티모달리티에</a:t>
            </a:r>
            <a:r>
              <a:rPr lang="ko-KR" altLang="en-US" dirty="0"/>
              <a:t> 집중해 보기로 하고 특히 </a:t>
            </a:r>
            <a:r>
              <a:rPr lang="en-US" altLang="ko-KR" dirty="0"/>
              <a:t>Visual Question Answering </a:t>
            </a:r>
            <a:r>
              <a:rPr lang="ko-KR" altLang="en-US" dirty="0"/>
              <a:t>태스크가</a:t>
            </a:r>
            <a:r>
              <a:rPr lang="en-US" altLang="ko-KR" dirty="0"/>
              <a:t> </a:t>
            </a:r>
            <a:r>
              <a:rPr lang="ko-KR" altLang="en-US" dirty="0"/>
              <a:t>활발히 연구되고 있는 것 같아 에 대해 프로젝트를 진행해 보기로 했습니다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 </a:t>
            </a:r>
            <a:r>
              <a:rPr lang="en-US" altLang="ko-KR" dirty="0"/>
              <a:t>VQA </a:t>
            </a:r>
            <a:r>
              <a:rPr lang="ko-KR" altLang="en-US" dirty="0"/>
              <a:t>태스크에 관련하여 논문을 구현해 </a:t>
            </a:r>
            <a:r>
              <a:rPr lang="ko-KR" altLang="en-US" dirty="0" err="1"/>
              <a:t>본다거나</a:t>
            </a:r>
            <a:r>
              <a:rPr lang="en-US" altLang="ko-KR" dirty="0"/>
              <a:t>, </a:t>
            </a:r>
            <a:r>
              <a:rPr lang="ko-KR" altLang="en-US" dirty="0" err="1"/>
              <a:t>캐글이나</a:t>
            </a:r>
            <a:r>
              <a:rPr lang="ko-KR" altLang="en-US" dirty="0"/>
              <a:t> </a:t>
            </a:r>
            <a:r>
              <a:rPr lang="ko-KR" altLang="en-US" dirty="0" err="1"/>
              <a:t>데이콘</a:t>
            </a:r>
            <a:r>
              <a:rPr lang="ko-KR" altLang="en-US" dirty="0"/>
              <a:t> 등의 경진대회에 참여해 </a:t>
            </a:r>
            <a:r>
              <a:rPr lang="ko-KR" altLang="en-US" dirty="0" err="1"/>
              <a:t>볼지의</a:t>
            </a:r>
            <a:r>
              <a:rPr lang="ko-KR" altLang="en-US" dirty="0"/>
              <a:t> 여부에 대해 의논해 보았고</a:t>
            </a:r>
            <a:r>
              <a:rPr lang="en-US" altLang="ko-KR" dirty="0"/>
              <a:t>, </a:t>
            </a:r>
            <a:r>
              <a:rPr lang="ko-KR" altLang="en-US" dirty="0"/>
              <a:t>최종적으로 다음 경진대회에 참여하게 되었습니다</a:t>
            </a:r>
            <a:r>
              <a:rPr lang="en-US" altLang="ko-KR" dirty="0"/>
              <a:t>. </a:t>
            </a:r>
            <a:r>
              <a:rPr lang="ko-KR" altLang="en-US" dirty="0"/>
              <a:t>이미 </a:t>
            </a:r>
            <a:r>
              <a:rPr lang="en-US" altLang="ko-KR" dirty="0"/>
              <a:t>8</a:t>
            </a:r>
            <a:r>
              <a:rPr lang="ko-KR" altLang="en-US" dirty="0"/>
              <a:t>월에 마감되었던 대회이지만</a:t>
            </a:r>
            <a:r>
              <a:rPr lang="en-US" altLang="ko-KR" dirty="0"/>
              <a:t>, </a:t>
            </a:r>
            <a:r>
              <a:rPr lang="ko-KR" altLang="en-US" dirty="0"/>
              <a:t>연습을 위하여 참여가 가능한 대회였기 때문에 선정하게 되었습니다</a:t>
            </a:r>
            <a:r>
              <a:rPr lang="en-US" altLang="ko-KR" dirty="0"/>
              <a:t>. </a:t>
            </a:r>
            <a:r>
              <a:rPr lang="ko-KR" altLang="en-US" dirty="0"/>
              <a:t>저희가 프로젝트 주제를 비교적 최근에 확정하게 되기도 하고</a:t>
            </a:r>
            <a:r>
              <a:rPr lang="en-US" altLang="ko-KR" dirty="0"/>
              <a:t>, </a:t>
            </a:r>
            <a:r>
              <a:rPr lang="ko-KR" altLang="en-US" dirty="0"/>
              <a:t>데이터셋이 큰 만큼 학습하기 위한 환경 문제 등도 있어서 일단은 같은 주제에 대해 서로 문제를 해결해 보고</a:t>
            </a:r>
            <a:r>
              <a:rPr lang="en-US" altLang="ko-KR" dirty="0"/>
              <a:t>, </a:t>
            </a:r>
            <a:r>
              <a:rPr lang="ko-KR" altLang="en-US" dirty="0"/>
              <a:t>각자 어떻게 모델을 튜닝했는지 또는 기존의 공개된 코드에 대한 분석해 보고 어떤 개선점이 있을지에 대해 논의해 보는 정도로 프로젝트를 진행했습니다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063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그래서 저희가 이 태스크를 해결하기 위해 각자 여러 모델들을 알아보았는데요</a:t>
            </a:r>
            <a:r>
              <a:rPr lang="en-US" altLang="ko-KR" dirty="0"/>
              <a:t>. VQA</a:t>
            </a:r>
            <a:r>
              <a:rPr lang="ko-KR" altLang="en-US" dirty="0"/>
              <a:t> 태스크를 정의한 논문에서부터 시작해서 </a:t>
            </a:r>
            <a:r>
              <a:rPr lang="en-US" altLang="ko-KR" dirty="0"/>
              <a:t>Flamingo, CFR </a:t>
            </a:r>
            <a:r>
              <a:rPr lang="ko-KR" altLang="en-US" dirty="0"/>
              <a:t>등의 모델과 해당 대회에서 공유되었던 </a:t>
            </a:r>
            <a:r>
              <a:rPr lang="en-US" altLang="ko-KR" dirty="0" err="1"/>
              <a:t>ViLT</a:t>
            </a:r>
            <a:r>
              <a:rPr lang="en-US" altLang="ko-KR" dirty="0"/>
              <a:t>, </a:t>
            </a:r>
            <a:r>
              <a:rPr lang="en-US" altLang="ko-KR" dirty="0" err="1"/>
              <a:t>BEiT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BLIP </a:t>
            </a:r>
            <a:r>
              <a:rPr lang="ko-KR" altLang="en-US" dirty="0"/>
              <a:t>등에 이르기까지 다양한 모델들이 있었고</a:t>
            </a:r>
            <a:r>
              <a:rPr lang="en-US" altLang="ko-KR" dirty="0"/>
              <a:t>, </a:t>
            </a:r>
            <a:r>
              <a:rPr lang="ko-KR" altLang="en-US" dirty="0"/>
              <a:t>그 중 저희가 해당 태스크에 가장 적합하다고 생각하여 레퍼런스를 둔 모델은 </a:t>
            </a:r>
            <a:r>
              <a:rPr lang="en-US" altLang="ko-KR" dirty="0"/>
              <a:t>BLIP2, </a:t>
            </a:r>
            <a:r>
              <a:rPr lang="en-US" altLang="ko-KR" dirty="0" err="1"/>
              <a:t>ViLT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 err="1"/>
              <a:t>ResNet</a:t>
            </a:r>
            <a:r>
              <a:rPr lang="ko-KR" altLang="en-US" dirty="0"/>
              <a:t>과 </a:t>
            </a:r>
            <a:r>
              <a:rPr lang="en-US" altLang="ko-KR" dirty="0"/>
              <a:t>GPT2</a:t>
            </a:r>
            <a:r>
              <a:rPr lang="ko-KR" altLang="en-US" dirty="0"/>
              <a:t>를 이용한 방식</a:t>
            </a:r>
            <a:r>
              <a:rPr lang="en-US" altLang="ko-KR" dirty="0"/>
              <a:t> </a:t>
            </a:r>
            <a:r>
              <a:rPr lang="ko-KR" altLang="en-US" dirty="0"/>
              <a:t>이렇게 </a:t>
            </a:r>
            <a:r>
              <a:rPr lang="en-US" altLang="ko-KR" dirty="0"/>
              <a:t>3</a:t>
            </a:r>
            <a:r>
              <a:rPr lang="ko-KR" altLang="en-US" dirty="0"/>
              <a:t>가지였습니다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그 중 </a:t>
            </a:r>
            <a:r>
              <a:rPr lang="en-US" altLang="ko-KR" dirty="0"/>
              <a:t>Baseline </a:t>
            </a:r>
            <a:r>
              <a:rPr lang="ko-KR" altLang="en-US" dirty="0"/>
              <a:t>모델부터 설명 드리겠습니다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VQA task</a:t>
            </a:r>
            <a:r>
              <a:rPr lang="ko-KR" altLang="en-US" dirty="0"/>
              <a:t>를 위해선 </a:t>
            </a:r>
            <a:r>
              <a:rPr lang="en-US" altLang="ko-KR" dirty="0"/>
              <a:t>Image Encoder</a:t>
            </a:r>
            <a:r>
              <a:rPr lang="ko-KR" altLang="en-US" dirty="0"/>
              <a:t>와</a:t>
            </a:r>
            <a:r>
              <a:rPr lang="en-US" altLang="ko-KR" dirty="0"/>
              <a:t> Text Encoder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Baseline</a:t>
            </a:r>
            <a:r>
              <a:rPr lang="ko-KR" altLang="en-US" dirty="0"/>
              <a:t>에서는 </a:t>
            </a:r>
            <a:r>
              <a:rPr lang="en-US" altLang="ko-KR" dirty="0"/>
              <a:t>pretrained ResNet50</a:t>
            </a:r>
            <a:r>
              <a:rPr lang="ko-KR" altLang="en-US" dirty="0"/>
              <a:t>을 </a:t>
            </a:r>
            <a:r>
              <a:rPr lang="en-US" altLang="ko-KR" dirty="0"/>
              <a:t>Image Encoder</a:t>
            </a:r>
            <a:r>
              <a:rPr lang="ko-KR" altLang="en-US" dirty="0"/>
              <a:t>로 이용했고</a:t>
            </a:r>
            <a:r>
              <a:rPr lang="en-US" altLang="ko-KR" dirty="0"/>
              <a:t>, GPT2</a:t>
            </a:r>
            <a:r>
              <a:rPr lang="ko-KR" altLang="en-US" dirty="0"/>
              <a:t>를 </a:t>
            </a:r>
            <a:r>
              <a:rPr lang="en-US" altLang="ko-KR" dirty="0"/>
              <a:t>Text Encoder</a:t>
            </a:r>
            <a:r>
              <a:rPr lang="ko-KR" altLang="en-US" dirty="0"/>
              <a:t>로 이용했습니다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Baseline</a:t>
            </a:r>
            <a:r>
              <a:rPr lang="ko-KR" altLang="en-US" dirty="0"/>
              <a:t>에서는 두 </a:t>
            </a:r>
            <a:r>
              <a:rPr lang="en-US" altLang="ko-KR" dirty="0"/>
              <a:t>modality</a:t>
            </a:r>
            <a:r>
              <a:rPr lang="ko-KR" altLang="en-US" dirty="0"/>
              <a:t>의 </a:t>
            </a:r>
            <a:r>
              <a:rPr lang="en-US" altLang="ko-KR" dirty="0"/>
              <a:t>embedding</a:t>
            </a:r>
            <a:r>
              <a:rPr lang="ko-KR" altLang="en-US" dirty="0"/>
              <a:t>을 단순히 </a:t>
            </a:r>
            <a:r>
              <a:rPr lang="en-US" altLang="ko-KR" dirty="0" err="1"/>
              <a:t>concat</a:t>
            </a:r>
            <a:r>
              <a:rPr lang="ko-KR" altLang="en-US" dirty="0"/>
              <a:t>하여 </a:t>
            </a:r>
            <a:r>
              <a:rPr lang="en-US" altLang="ko-KR" dirty="0"/>
              <a:t>Linear layer</a:t>
            </a:r>
            <a:r>
              <a:rPr lang="ko-KR" altLang="en-US" dirty="0"/>
              <a:t>를 통과시켜 결과를 얻었습니다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9284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Dataset</a:t>
            </a:r>
            <a:r>
              <a:rPr lang="ko-KR" altLang="en-US" dirty="0"/>
              <a:t>과 </a:t>
            </a:r>
            <a:r>
              <a:rPr lang="en-US" altLang="ko-KR" dirty="0" err="1"/>
              <a:t>DataLoader</a:t>
            </a:r>
            <a:r>
              <a:rPr lang="ko-KR" altLang="en-US" dirty="0"/>
              <a:t>를 정의하였습니다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Visual Question-Answering</a:t>
            </a:r>
            <a:r>
              <a:rPr lang="ko-KR" altLang="en-US" dirty="0"/>
              <a:t>이기때문에 </a:t>
            </a:r>
            <a:r>
              <a:rPr lang="en-US" altLang="ko-KR" dirty="0"/>
              <a:t>train</a:t>
            </a:r>
            <a:r>
              <a:rPr lang="ko-KR" altLang="en-US" dirty="0"/>
              <a:t>시에는 이미지 데이터</a:t>
            </a:r>
            <a:r>
              <a:rPr lang="en-US" altLang="ko-KR" dirty="0"/>
              <a:t>, </a:t>
            </a:r>
            <a:r>
              <a:rPr lang="ko-KR" altLang="en-US" dirty="0"/>
              <a:t>질문 데이터</a:t>
            </a:r>
            <a:r>
              <a:rPr lang="en-US" altLang="ko-KR" dirty="0"/>
              <a:t>, </a:t>
            </a:r>
            <a:r>
              <a:rPr lang="ko-KR" altLang="en-US" dirty="0"/>
              <a:t>답변 데이터가 필요하고</a:t>
            </a:r>
            <a:r>
              <a:rPr lang="en-US" altLang="ko-KR" dirty="0"/>
              <a:t>, test</a:t>
            </a:r>
            <a:r>
              <a:rPr lang="ko-KR" altLang="en-US" dirty="0"/>
              <a:t>시에는 이미지 데이터</a:t>
            </a:r>
            <a:r>
              <a:rPr lang="en-US" altLang="ko-KR" dirty="0"/>
              <a:t>, </a:t>
            </a:r>
            <a:r>
              <a:rPr lang="ko-KR" altLang="en-US" dirty="0"/>
              <a:t>질문 데이터가 필요합니다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이미지의 경우 </a:t>
            </a:r>
            <a:r>
              <a:rPr lang="en-US" altLang="ko-KR" dirty="0"/>
              <a:t>224x224</a:t>
            </a:r>
            <a:r>
              <a:rPr lang="ko-KR" altLang="en-US" dirty="0"/>
              <a:t>크기로 리사이징하고 </a:t>
            </a:r>
            <a:r>
              <a:rPr lang="ko-KR" altLang="en-US" dirty="0" err="1"/>
              <a:t>노말라이즈</a:t>
            </a:r>
            <a:r>
              <a:rPr lang="ko-KR" altLang="en-US" dirty="0"/>
              <a:t> 하는 간단한 전처리가 되었습니다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 err="1"/>
              <a:t>pad_token</a:t>
            </a:r>
            <a:r>
              <a:rPr lang="ko-KR" altLang="en-US" dirty="0"/>
              <a:t>이 </a:t>
            </a:r>
            <a:r>
              <a:rPr lang="en-US" altLang="ko-KR" dirty="0"/>
              <a:t>GPT-2 </a:t>
            </a:r>
            <a:r>
              <a:rPr lang="ko-KR" altLang="en-US" dirty="0" err="1"/>
              <a:t>토크나이저에</a:t>
            </a:r>
            <a:r>
              <a:rPr lang="ko-KR" altLang="en-US" dirty="0"/>
              <a:t> 추가되고</a:t>
            </a:r>
            <a:r>
              <a:rPr lang="en-US" altLang="ko-KR" dirty="0"/>
              <a:t>, </a:t>
            </a:r>
            <a:r>
              <a:rPr lang="en-US" altLang="ko-KR" dirty="0" err="1"/>
              <a:t>encode_plus</a:t>
            </a:r>
            <a:r>
              <a:rPr lang="en-US" altLang="ko-KR" dirty="0"/>
              <a:t> </a:t>
            </a:r>
            <a:r>
              <a:rPr lang="ko-KR" altLang="en-US" dirty="0"/>
              <a:t>메서드를 사용하여 질문과 답변이 </a:t>
            </a:r>
            <a:r>
              <a:rPr lang="ko-KR" altLang="en-US" dirty="0" err="1"/>
              <a:t>토큰화됩니다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0562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Model</a:t>
            </a:r>
            <a:r>
              <a:rPr lang="ko-KR" altLang="en-US" dirty="0"/>
              <a:t>의 </a:t>
            </a:r>
            <a:r>
              <a:rPr lang="en-US" altLang="ko-KR" dirty="0"/>
              <a:t>6, 7</a:t>
            </a:r>
            <a:r>
              <a:rPr lang="ko-KR" altLang="en-US" dirty="0"/>
              <a:t>번 행을 보면 </a:t>
            </a:r>
            <a:r>
              <a:rPr lang="en-US" altLang="ko-KR" dirty="0"/>
              <a:t>pretrained ResNet50</a:t>
            </a:r>
            <a:r>
              <a:rPr lang="ko-KR" altLang="en-US" dirty="0"/>
              <a:t>과 </a:t>
            </a:r>
            <a:r>
              <a:rPr lang="en-US" altLang="ko-KR" dirty="0"/>
              <a:t>GPT2</a:t>
            </a:r>
            <a:r>
              <a:rPr lang="ko-KR" altLang="en-US" dirty="0"/>
              <a:t>를 이용하는 것을 알 수 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그런데 이전에 </a:t>
            </a:r>
            <a:r>
              <a:rPr lang="en-US" altLang="ko-KR" dirty="0" err="1"/>
              <a:t>pad_token</a:t>
            </a:r>
            <a:r>
              <a:rPr lang="ko-KR" altLang="en-US" dirty="0"/>
              <a:t>이 추가되었기때문에 </a:t>
            </a:r>
            <a:r>
              <a:rPr lang="en-US" altLang="ko-KR" dirty="0"/>
              <a:t>8</a:t>
            </a:r>
            <a:r>
              <a:rPr lang="ko-KR" altLang="en-US" dirty="0"/>
              <a:t>번행에서 이를 반영해주었습니다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Forward method</a:t>
            </a:r>
            <a:r>
              <a:rPr lang="ko-KR" altLang="en-US" dirty="0"/>
              <a:t>를 보시면 </a:t>
            </a:r>
            <a:r>
              <a:rPr lang="en-US" altLang="ko-KR" dirty="0" err="1"/>
              <a:t>resnet</a:t>
            </a:r>
            <a:r>
              <a:rPr lang="ko-KR" altLang="en-US" dirty="0"/>
              <a:t>에 이미지를 넣고</a:t>
            </a:r>
            <a:r>
              <a:rPr lang="en-US" altLang="ko-KR" dirty="0"/>
              <a:t>, gpt2</a:t>
            </a:r>
            <a:r>
              <a:rPr lang="ko-KR" altLang="en-US" dirty="0"/>
              <a:t>에 질문을 넣은 뒤 얻은 각 </a:t>
            </a:r>
            <a:r>
              <a:rPr lang="ko-KR" altLang="en-US" dirty="0" err="1"/>
              <a:t>임베딩을</a:t>
            </a:r>
            <a:r>
              <a:rPr lang="ko-KR" altLang="en-US" dirty="0"/>
              <a:t> 합쳐서 </a:t>
            </a:r>
            <a:r>
              <a:rPr lang="en-US" altLang="ko-KR" dirty="0"/>
              <a:t>linear layer</a:t>
            </a:r>
            <a:r>
              <a:rPr lang="ko-KR" altLang="en-US" dirty="0"/>
              <a:t>에 통과 시킨 후 </a:t>
            </a:r>
            <a:r>
              <a:rPr lang="en-US" altLang="ko-KR" dirty="0"/>
              <a:t>output</a:t>
            </a:r>
            <a:r>
              <a:rPr lang="ko-KR" altLang="en-US" dirty="0"/>
              <a:t>을 얻어내는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0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이제 모델을 학습하는데</a:t>
            </a:r>
            <a:r>
              <a:rPr lang="en-US" altLang="ko-KR" dirty="0"/>
              <a:t>, </a:t>
            </a:r>
            <a:r>
              <a:rPr lang="en-US" altLang="ko-KR" dirty="0" err="1"/>
              <a:t>CrossEntropyLoss</a:t>
            </a:r>
            <a:r>
              <a:rPr lang="ko-KR" altLang="en-US" dirty="0"/>
              <a:t>와 </a:t>
            </a:r>
            <a:r>
              <a:rPr lang="en-US" altLang="ko-KR" dirty="0" err="1"/>
              <a:t>Adamw</a:t>
            </a:r>
            <a:r>
              <a:rPr lang="ko-KR" altLang="en-US" dirty="0"/>
              <a:t>를 이용해 진행됩니다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Inference </a:t>
            </a:r>
            <a:r>
              <a:rPr lang="ko-KR" altLang="en-US" dirty="0"/>
              <a:t>후에는 다시 </a:t>
            </a:r>
            <a:r>
              <a:rPr lang="en-US" altLang="ko-KR" dirty="0" err="1"/>
              <a:t>pad_token</a:t>
            </a:r>
            <a:r>
              <a:rPr lang="ko-KR" altLang="en-US" dirty="0"/>
              <a:t>을 제외시켜줍니다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b="0" i="0" dirty="0">
              <a:solidFill>
                <a:srgbClr val="485465"/>
              </a:solidFill>
              <a:effectLst/>
              <a:latin typeface="Roboto" panose="02000000000000000000" pitchFamily="2" charset="0"/>
            </a:endParaRP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퍼블릭 스코어 </a:t>
            </a:r>
            <a: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0.264, </a:t>
            </a:r>
            <a:r>
              <a:rPr lang="ko-KR" altLang="en-US" b="0" i="0" dirty="0" err="1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프라이빗</a:t>
            </a:r>
            <a:r>
              <a:rPr lang="ko-KR" altLang="en-US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 스코어 </a:t>
            </a:r>
            <a: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0.271</a:t>
            </a:r>
            <a:r>
              <a:rPr lang="ko-KR" altLang="en-US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로 리더보드상 </a:t>
            </a:r>
            <a: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80</a:t>
            </a:r>
            <a:r>
              <a:rPr lang="ko-KR" altLang="en-US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등 정도로 나왔습니다</a:t>
            </a:r>
            <a: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485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</a:t>
            </a:r>
            <a:r>
              <a:rPr lang="en-US" altLang="ko-KR" dirty="0"/>
              <a:t>BLIP2 </a:t>
            </a:r>
            <a:r>
              <a:rPr lang="ko-KR" altLang="en-US" dirty="0"/>
              <a:t>모델은 기존의 </a:t>
            </a:r>
            <a:r>
              <a:rPr lang="en-US" altLang="ko-KR" dirty="0"/>
              <a:t>Visual-Language Model</a:t>
            </a:r>
            <a:r>
              <a:rPr lang="ko-KR" altLang="en-US" dirty="0"/>
              <a:t>들과 달리 </a:t>
            </a:r>
            <a:r>
              <a:rPr lang="en-US" altLang="ko-KR" dirty="0"/>
              <a:t>Pre-training </a:t>
            </a:r>
            <a:r>
              <a:rPr lang="ko-KR" altLang="en-US" dirty="0"/>
              <a:t>과정에서 </a:t>
            </a:r>
            <a:r>
              <a:rPr lang="en-US" altLang="ko-KR" dirty="0"/>
              <a:t>Encoding</a:t>
            </a:r>
            <a:r>
              <a:rPr lang="ko-KR" altLang="en-US" dirty="0"/>
              <a:t>을 통해 주어진 문제를 해결하는 </a:t>
            </a:r>
            <a:r>
              <a:rPr lang="en-US" altLang="ko-KR" dirty="0"/>
              <a:t>Understanding based task</a:t>
            </a:r>
            <a:r>
              <a:rPr lang="ko-KR" altLang="en-US" dirty="0"/>
              <a:t>와 </a:t>
            </a:r>
            <a:r>
              <a:rPr lang="en-US" altLang="ko-KR" dirty="0"/>
              <a:t>Decoding</a:t>
            </a:r>
            <a:r>
              <a:rPr lang="ko-KR" altLang="en-US" dirty="0"/>
              <a:t>을 통해 </a:t>
            </a:r>
            <a:r>
              <a:rPr lang="en-US" altLang="ko-KR" dirty="0"/>
              <a:t>modality</a:t>
            </a:r>
            <a:r>
              <a:rPr lang="ko-KR" altLang="en-US" dirty="0"/>
              <a:t>를 생성해 내는 </a:t>
            </a:r>
            <a:r>
              <a:rPr lang="en-US" altLang="ko-KR" dirty="0"/>
              <a:t>Generation based task</a:t>
            </a:r>
            <a:r>
              <a:rPr lang="ko-KR" altLang="en-US" dirty="0"/>
              <a:t>을 같이 학습하려는 시도가 있었던 </a:t>
            </a:r>
            <a:r>
              <a:rPr lang="en-US" altLang="ko-KR" dirty="0"/>
              <a:t>BLIP </a:t>
            </a:r>
            <a:r>
              <a:rPr lang="ko-KR" altLang="en-US" dirty="0"/>
              <a:t>모델을 개선한 버전입니다</a:t>
            </a:r>
            <a:r>
              <a:rPr lang="en-US" altLang="ko-KR" dirty="0"/>
              <a:t>. </a:t>
            </a:r>
            <a:r>
              <a:rPr lang="ko-KR" altLang="en-US" dirty="0"/>
              <a:t>사실 대회에서 해당 </a:t>
            </a:r>
            <a:r>
              <a:rPr lang="ko-KR" altLang="en-US"/>
              <a:t>모델 기반 </a:t>
            </a:r>
            <a:r>
              <a:rPr lang="en-US" altLang="ko-KR" dirty="0"/>
              <a:t>submission </a:t>
            </a:r>
            <a:r>
              <a:rPr lang="ko-KR" altLang="en-US" dirty="0"/>
              <a:t>점수가 높은 편은 아니었지만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BLIP2</a:t>
            </a:r>
            <a:r>
              <a:rPr lang="ko-KR" altLang="en-US" dirty="0"/>
              <a:t>를 선정하게 된 가장 큰 이유는 상대적으로 간단한 구조로 </a:t>
            </a:r>
            <a:r>
              <a:rPr lang="en-US" altLang="ko-KR" dirty="0"/>
              <a:t>Visual Language Pre-training </a:t>
            </a:r>
            <a:r>
              <a:rPr lang="ko-KR" altLang="en-US" dirty="0"/>
              <a:t>분야에서 </a:t>
            </a:r>
            <a:r>
              <a:rPr lang="en-US" altLang="ko-KR" dirty="0"/>
              <a:t>SOTA</a:t>
            </a:r>
            <a:r>
              <a:rPr lang="ko-KR" altLang="en-US" dirty="0"/>
              <a:t>가 되었다는 점에서 인상깊었기 때문이었습니다</a:t>
            </a:r>
            <a:r>
              <a:rPr lang="en-US" altLang="ko-KR" dirty="0"/>
              <a:t>. </a:t>
            </a:r>
            <a:r>
              <a:rPr lang="ko-KR" altLang="en-US" dirty="0"/>
              <a:t>해당 모델은</a:t>
            </a:r>
            <a:r>
              <a:rPr lang="en-US" altLang="ko-KR" dirty="0"/>
              <a:t> LLM</a:t>
            </a:r>
            <a:r>
              <a:rPr lang="ko-KR" altLang="en-US" dirty="0"/>
              <a:t>을 기반으로 </a:t>
            </a:r>
            <a:r>
              <a:rPr lang="en-US" altLang="ko-KR" dirty="0"/>
              <a:t>Generative Learning</a:t>
            </a:r>
            <a:r>
              <a:rPr lang="ko-KR" altLang="en-US" dirty="0"/>
              <a:t>을 진행하기 때문에 더 좋은 </a:t>
            </a:r>
            <a:r>
              <a:rPr lang="en-US" altLang="ko-KR" dirty="0"/>
              <a:t>LLM</a:t>
            </a:r>
            <a:r>
              <a:rPr lang="ko-KR" altLang="en-US" dirty="0"/>
              <a:t>과 프롬프트만으로도 좋은 성능을 이끌어낼 수 있는 등 조금 더 확장성 면에서 편리한 모델이 장점이며</a:t>
            </a:r>
            <a:r>
              <a:rPr lang="en-US" altLang="ko-KR" dirty="0"/>
              <a:t>, Q-Former</a:t>
            </a:r>
            <a:r>
              <a:rPr lang="ko-KR" altLang="en-US" dirty="0"/>
              <a:t>라는 특정한 </a:t>
            </a:r>
            <a:r>
              <a:rPr lang="en-US" altLang="ko-KR" dirty="0"/>
              <a:t>text</a:t>
            </a:r>
            <a:r>
              <a:rPr lang="ko-KR" altLang="en-US" dirty="0"/>
              <a:t>가 주어졌을 때 이에 대한 </a:t>
            </a:r>
            <a:r>
              <a:rPr lang="en-US" altLang="ko-KR" dirty="0"/>
              <a:t>alignment</a:t>
            </a:r>
            <a:r>
              <a:rPr lang="ko-KR" altLang="en-US" dirty="0"/>
              <a:t>에 관한 </a:t>
            </a:r>
            <a:r>
              <a:rPr lang="en-US" altLang="ko-KR" dirty="0"/>
              <a:t>feature</a:t>
            </a:r>
            <a:r>
              <a:rPr lang="ko-KR" altLang="en-US" dirty="0"/>
              <a:t>를 추출해주는 </a:t>
            </a:r>
            <a:r>
              <a:rPr lang="en-US" altLang="ko-KR" dirty="0"/>
              <a:t>Transformer </a:t>
            </a:r>
            <a:r>
              <a:rPr lang="ko-KR" altLang="en-US" dirty="0"/>
              <a:t>타입 모듈을 도입하여 </a:t>
            </a:r>
            <a:r>
              <a:rPr lang="en-US" altLang="ko-KR" dirty="0"/>
              <a:t>Understanding based task</a:t>
            </a:r>
            <a:r>
              <a:rPr lang="ko-KR" altLang="en-US" dirty="0"/>
              <a:t>에 대한 솔루션을 제공해 주려 합니다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Attention-masking</a:t>
            </a:r>
            <a:r>
              <a:rPr lang="ko-KR" altLang="en-US" dirty="0"/>
              <a:t>의 경우 </a:t>
            </a:r>
            <a:r>
              <a:rPr lang="en-US" altLang="ko-KR" dirty="0"/>
              <a:t>Transformer</a:t>
            </a:r>
            <a:r>
              <a:rPr lang="ko-KR" altLang="en-US" dirty="0"/>
              <a:t>에서의 </a:t>
            </a:r>
            <a:r>
              <a:rPr lang="en-US" altLang="ko-KR" dirty="0"/>
              <a:t>masking </a:t>
            </a:r>
            <a:r>
              <a:rPr lang="ko-KR" altLang="en-US" dirty="0"/>
              <a:t>기법과 비슷하게</a:t>
            </a:r>
            <a:r>
              <a:rPr lang="en-US" altLang="ko-KR" dirty="0"/>
              <a:t> VQA</a:t>
            </a:r>
            <a:r>
              <a:rPr lang="ko-KR" altLang="en-US" dirty="0"/>
              <a:t>의 </a:t>
            </a:r>
            <a:r>
              <a:rPr lang="en-US" altLang="ko-KR" dirty="0"/>
              <a:t>Image-Text Matching</a:t>
            </a:r>
            <a:r>
              <a:rPr lang="ko-KR" altLang="en-US" dirty="0"/>
              <a:t>과 </a:t>
            </a:r>
            <a:r>
              <a:rPr lang="en-US" altLang="ko-KR" dirty="0"/>
              <a:t>Image-Text Contrastive Learning </a:t>
            </a:r>
            <a:r>
              <a:rPr lang="ko-KR" altLang="en-US" dirty="0"/>
              <a:t>등에 대한 </a:t>
            </a:r>
            <a:r>
              <a:rPr lang="ko-KR" altLang="en-US" dirty="0" err="1"/>
              <a:t>마스킹이</a:t>
            </a:r>
            <a:r>
              <a:rPr lang="ko-KR" altLang="en-US" dirty="0"/>
              <a:t> 각 </a:t>
            </a:r>
            <a:r>
              <a:rPr lang="en-US" altLang="ko-KR" dirty="0"/>
              <a:t>Encoder</a:t>
            </a:r>
            <a:r>
              <a:rPr lang="ko-KR" altLang="en-US" dirty="0"/>
              <a:t>와 </a:t>
            </a:r>
            <a:r>
              <a:rPr lang="en-US" altLang="ko-KR" dirty="0"/>
              <a:t>Decoder </a:t>
            </a:r>
            <a:r>
              <a:rPr lang="ko-KR" altLang="en-US" dirty="0"/>
              <a:t>간의 일종의 연결을 조정하여 진행되는 방식으로 세부 태스크에 맞게 최적화가 진행될 수 있는 장점이 있다고 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프로젝트 </a:t>
            </a:r>
            <a:r>
              <a:rPr lang="en-US" altLang="ko" sz="2500" b="1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Multimodal</a:t>
            </a:r>
            <a:r>
              <a:rPr lang="ko" sz="2500" b="1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팀</a:t>
            </a:r>
            <a:endParaRPr sz="2500" b="1" dirty="0">
              <a:solidFill>
                <a:srgbClr val="19264B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202</a:t>
            </a:r>
            <a:r>
              <a:rPr lang="en-US" altLang="ko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3</a:t>
            </a:r>
            <a:r>
              <a:rPr lang="ko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r>
              <a:rPr lang="en-US" altLang="ko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11</a:t>
            </a:r>
            <a:r>
              <a:rPr lang="ko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r>
              <a:rPr lang="en-US" altLang="ko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21</a:t>
            </a:r>
            <a:endParaRPr dirty="0">
              <a:solidFill>
                <a:srgbClr val="19264B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오규안</a:t>
            </a:r>
            <a:endParaRPr sz="1100" dirty="0">
              <a:solidFill>
                <a:srgbClr val="19264B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내용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D14BC-3993-0A92-19AB-6D45DD01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872343"/>
            <a:ext cx="3857969" cy="11043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9937A6-1F12-E360-ABD2-00A89B96F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2142963"/>
            <a:ext cx="3354081" cy="428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124916-129A-2D79-04B2-B3E4EECF7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975" y="2737972"/>
            <a:ext cx="4138385" cy="11115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D45148-8485-CCA7-D306-699E0DEC5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8975" y="4015764"/>
            <a:ext cx="4699543" cy="9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2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내용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63D5B5-A7FC-F9DE-D5B0-AA9E1D79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845454"/>
            <a:ext cx="5294817" cy="2507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0E747E-48C4-B590-FFD8-903A66E6F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459" y="3662200"/>
            <a:ext cx="4509741" cy="11535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26D4B1-68A1-CF49-28A7-5CA5A93A8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477" y="845454"/>
            <a:ext cx="2289868" cy="848254"/>
          </a:xfrm>
          <a:prstGeom prst="rect">
            <a:avLst/>
          </a:prstGeom>
        </p:spPr>
      </p:pic>
      <p:pic>
        <p:nvPicPr>
          <p:cNvPr id="11" name="그림 10" descr="야외, 눈, 사람, 스포츠이(가) 표시된 사진&#10;&#10;자동 생성된 설명">
            <a:extLst>
              <a:ext uri="{FF2B5EF4-FFF2-40B4-BE49-F238E27FC236}">
                <a16:creationId xmlns:a16="http://schemas.microsoft.com/office/drawing/2014/main" id="{0367F726-02F1-CD64-E214-C80219B55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478" y="1763964"/>
            <a:ext cx="1414756" cy="9422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C17ACD-DEDB-D577-62A4-8BDC6520C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9453" y="2798618"/>
            <a:ext cx="1414756" cy="1059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C9EFF6-888C-DF8A-552E-C9C895DAE3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9454" y="3950824"/>
            <a:ext cx="1181100" cy="10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6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1CF4DCD4-9CEA-1BC2-7141-F54D4BFAD6C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81;p16">
            <a:extLst>
              <a:ext uri="{FF2B5EF4-FFF2-40B4-BE49-F238E27FC236}">
                <a16:creationId xmlns:a16="http://schemas.microsoft.com/office/drawing/2014/main" id="{442F5FE3-24BC-03F4-FA57-66084E788AF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82;p16">
            <a:extLst>
              <a:ext uri="{FF2B5EF4-FFF2-40B4-BE49-F238E27FC236}">
                <a16:creationId xmlns:a16="http://schemas.microsoft.com/office/drawing/2014/main" id="{AD4EE4A4-D22A-0926-848A-EAF30A7603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B2B1772-43B8-C523-C5AA-62DCF0F68B7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내용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2358A-0B6E-E03D-B764-B1A08855C149}"/>
              </a:ext>
            </a:extLst>
          </p:cNvPr>
          <p:cNvSpPr txBox="1"/>
          <p:nvPr/>
        </p:nvSpPr>
        <p:spPr>
          <a:xfrm>
            <a:off x="1353963" y="845454"/>
            <a:ext cx="69547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나눔고딕" panose="020D0604000000000000" pitchFamily="34" charset="-127"/>
                <a:ea typeface="나눔고딕" panose="020D0604000000000000" pitchFamily="34" charset="-127"/>
              </a:rPr>
              <a:t>ViLT</a:t>
            </a:r>
            <a:r>
              <a:rPr lang="en-US" altLang="ko-KR" sz="16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: Vision and Language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just"/>
            <a:r>
              <a:rPr lang="en-US" altLang="ko-KR" dirty="0" err="1">
                <a:latin typeface="나눔고딕" panose="020D0604000000000000" pitchFamily="34" charset="-127"/>
                <a:ea typeface="나눔고딕" panose="020D0604000000000000" pitchFamily="34" charset="-127"/>
              </a:rPr>
              <a:t>ViLT</a:t>
            </a:r>
            <a:r>
              <a:rPr lang="ko-KR" altLang="en-US" dirty="0">
                <a:latin typeface="나눔고딕" panose="020D0604000000000000" pitchFamily="34" charset="-127"/>
                <a:ea typeface="나눔고딕" panose="020D0604000000000000" pitchFamily="34" charset="-127"/>
              </a:rPr>
              <a:t> 모델의 구조</a:t>
            </a:r>
            <a:endParaRPr lang="en-US" altLang="ko-KR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342900" lvl="4" indent="-342900" algn="just">
              <a:buAutoNum type="arabicPeriod"/>
            </a:pPr>
            <a:r>
              <a:rPr lang="en-US" altLang="ko-KR" dirty="0">
                <a:latin typeface="나눔고딕" panose="020D0604000000000000" pitchFamily="34" charset="-127"/>
                <a:ea typeface="나눔고딕" panose="020D0604000000000000" pitchFamily="34" charset="-127"/>
              </a:rPr>
              <a:t>Transformer Encoder (Vision Transformer)</a:t>
            </a:r>
          </a:p>
          <a:p>
            <a:pPr marL="342900" lvl="4" indent="-342900" algn="just">
              <a:buAutoNum type="arabicPeriod"/>
            </a:pPr>
            <a:r>
              <a:rPr lang="en-US" altLang="ko-KR" dirty="0">
                <a:latin typeface="나눔고딕" panose="020D0604000000000000" pitchFamily="34" charset="-127"/>
                <a:ea typeface="나눔고딕" panose="020D0604000000000000" pitchFamily="34" charset="-127"/>
              </a:rPr>
              <a:t>Text Encoder (BERT-like)</a:t>
            </a:r>
          </a:p>
          <a:p>
            <a:pPr marL="342900" lvl="4" indent="-342900" algn="just">
              <a:buAutoNum type="arabicPeriod"/>
            </a:pPr>
            <a:r>
              <a:rPr lang="en-US" altLang="ko-KR" dirty="0">
                <a:latin typeface="나눔고딕" panose="020D0604000000000000" pitchFamily="34" charset="-127"/>
                <a:ea typeface="나눔고딕" panose="020D0604000000000000" pitchFamily="34" charset="-127"/>
              </a:rPr>
              <a:t>Cross-Modal Projection Head</a:t>
            </a:r>
          </a:p>
        </p:txBody>
      </p:sp>
      <p:pic>
        <p:nvPicPr>
          <p:cNvPr id="2" name="Picture 2" descr="PDF] ViLT: Vision-and-Language Transformer Without Convolution or Region  Supervision | Semantic Scholar">
            <a:extLst>
              <a:ext uri="{FF2B5EF4-FFF2-40B4-BE49-F238E27FC236}">
                <a16:creationId xmlns:a16="http://schemas.microsoft.com/office/drawing/2014/main" id="{0A64F120-9989-B8F8-9F10-700AF62D0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2427545"/>
            <a:ext cx="6761729" cy="246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05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내용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전처리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단계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AD79BF-D4FF-7AD0-5E25-5B2252965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00" y="845454"/>
            <a:ext cx="2632575" cy="13751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7D70BC-1237-1180-7C4A-0B59F1568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600" y="859900"/>
            <a:ext cx="4979400" cy="13388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06DBC1-F3A4-F4B1-2255-623F1A445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100" y="2376325"/>
            <a:ext cx="2662145" cy="25717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C1AD62-1040-700B-5F86-BBA49B1B4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245" y="2824878"/>
            <a:ext cx="5062496" cy="1851753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1451B88-C3BB-1A33-B39C-FEF7701B8C11}"/>
              </a:ext>
            </a:extLst>
          </p:cNvPr>
          <p:cNvSpPr/>
          <p:nvPr/>
        </p:nvSpPr>
        <p:spPr>
          <a:xfrm>
            <a:off x="1042675" y="751312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5523BB-5FD2-282F-B966-F84A65E22B47}"/>
              </a:ext>
            </a:extLst>
          </p:cNvPr>
          <p:cNvSpPr/>
          <p:nvPr/>
        </p:nvSpPr>
        <p:spPr>
          <a:xfrm>
            <a:off x="3953879" y="728508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F7A1D1A-501F-7AA2-8F72-43F6089FC7D8}"/>
              </a:ext>
            </a:extLst>
          </p:cNvPr>
          <p:cNvSpPr/>
          <p:nvPr/>
        </p:nvSpPr>
        <p:spPr>
          <a:xfrm>
            <a:off x="1055234" y="2239363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F4F98FB-E3F9-2859-08C2-A808D03E4E3C}"/>
              </a:ext>
            </a:extLst>
          </p:cNvPr>
          <p:cNvSpPr/>
          <p:nvPr/>
        </p:nvSpPr>
        <p:spPr>
          <a:xfrm>
            <a:off x="3998414" y="2571750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392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내용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증강 단계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1451B88-C3BB-1A33-B39C-FEF7701B8C11}"/>
              </a:ext>
            </a:extLst>
          </p:cNvPr>
          <p:cNvSpPr/>
          <p:nvPr/>
        </p:nvSpPr>
        <p:spPr>
          <a:xfrm>
            <a:off x="1042675" y="751312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5523BB-5FD2-282F-B966-F84A65E22B47}"/>
              </a:ext>
            </a:extLst>
          </p:cNvPr>
          <p:cNvSpPr/>
          <p:nvPr/>
        </p:nvSpPr>
        <p:spPr>
          <a:xfrm>
            <a:off x="1111876" y="3423506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F7A1D1A-501F-7AA2-8F72-43F6089FC7D8}"/>
              </a:ext>
            </a:extLst>
          </p:cNvPr>
          <p:cNvSpPr/>
          <p:nvPr/>
        </p:nvSpPr>
        <p:spPr>
          <a:xfrm>
            <a:off x="4959856" y="1914362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F4F98FB-E3F9-2859-08C2-A808D03E4E3C}"/>
              </a:ext>
            </a:extLst>
          </p:cNvPr>
          <p:cNvSpPr/>
          <p:nvPr/>
        </p:nvSpPr>
        <p:spPr>
          <a:xfrm>
            <a:off x="5077920" y="3449095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927834D-829C-5422-D8C2-25935740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515" y="804592"/>
            <a:ext cx="2640029" cy="26205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14C6863-22D7-3E65-2FC1-B6A41319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035" y="804592"/>
            <a:ext cx="2580625" cy="26189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8A1F4A6-5096-F558-EEB5-DD7DA5879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162" y="3662200"/>
            <a:ext cx="3080186" cy="132870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1FB1A24-595A-F610-9ECA-43BA061F1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055" y="802974"/>
            <a:ext cx="2858217" cy="232166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418A97F-B463-EB3A-2999-67918BE27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499" y="3449095"/>
            <a:ext cx="2646483" cy="1602904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7CFAD2DB-3092-5BF3-D85D-C11B63319B16}"/>
              </a:ext>
            </a:extLst>
          </p:cNvPr>
          <p:cNvSpPr/>
          <p:nvPr/>
        </p:nvSpPr>
        <p:spPr>
          <a:xfrm>
            <a:off x="5517932" y="759151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42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내용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학습 단계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1451B88-C3BB-1A33-B39C-FEF7701B8C11}"/>
              </a:ext>
            </a:extLst>
          </p:cNvPr>
          <p:cNvSpPr/>
          <p:nvPr/>
        </p:nvSpPr>
        <p:spPr>
          <a:xfrm>
            <a:off x="1042675" y="708982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5523BB-5FD2-282F-B966-F84A65E22B47}"/>
              </a:ext>
            </a:extLst>
          </p:cNvPr>
          <p:cNvSpPr/>
          <p:nvPr/>
        </p:nvSpPr>
        <p:spPr>
          <a:xfrm>
            <a:off x="1088093" y="3356601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F7A1D1A-501F-7AA2-8F72-43F6089FC7D8}"/>
              </a:ext>
            </a:extLst>
          </p:cNvPr>
          <p:cNvSpPr/>
          <p:nvPr/>
        </p:nvSpPr>
        <p:spPr>
          <a:xfrm>
            <a:off x="3631062" y="730105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F4F98FB-E3F9-2859-08C2-A808D03E4E3C}"/>
              </a:ext>
            </a:extLst>
          </p:cNvPr>
          <p:cNvSpPr/>
          <p:nvPr/>
        </p:nvSpPr>
        <p:spPr>
          <a:xfrm>
            <a:off x="5030520" y="3356601"/>
            <a:ext cx="236129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A13E0C-F480-B2FF-0FA2-47E1977D6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223" y="762737"/>
            <a:ext cx="2218020" cy="2585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1EFEBE-5C9B-DD01-923F-B7881432F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223" y="3384901"/>
            <a:ext cx="3563174" cy="14805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B6AF8B-79EF-5309-293D-3D1059247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675" y="782332"/>
            <a:ext cx="4296419" cy="25389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B5D47E-A91A-9431-357D-6D7CA055F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649" y="3356601"/>
            <a:ext cx="3085276" cy="14322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47B034-D524-8B87-FF34-E377A63E7CE6}"/>
              </a:ext>
            </a:extLst>
          </p:cNvPr>
          <p:cNvSpPr txBox="1"/>
          <p:nvPr/>
        </p:nvSpPr>
        <p:spPr>
          <a:xfrm>
            <a:off x="6663266" y="465821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Public score: 0.5660874578</a:t>
            </a:r>
            <a:b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Private score: 0.5679347826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652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744953" y="2142962"/>
            <a:ext cx="3604814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4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sz="4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3874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팀</a:t>
            </a: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133547" y="3672294"/>
            <a:ext cx="103459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나눔고딕" panose="020D0604000000000000" pitchFamily="34" charset="-127"/>
                <a:ea typeface="나눔고딕" panose="020D0604000000000000" pitchFamily="34" charset="-127"/>
                <a:cs typeface="Arial" panose="020B0604020202020204" pitchFamily="34" charset="0"/>
              </a:rPr>
              <a:t>오규안</a:t>
            </a:r>
            <a:r>
              <a:rPr lang="en-US" altLang="ko-KR" b="1" dirty="0">
                <a:latin typeface="나눔고딕" panose="020D0604000000000000" pitchFamily="34" charset="-127"/>
                <a:ea typeface="나눔고딕" panose="020D0604000000000000" pitchFamily="34" charset="-127"/>
                <a:cs typeface="Arial" panose="020B0604020202020204" pitchFamily="34" charset="0"/>
              </a:rPr>
              <a:t>(AI)</a:t>
            </a:r>
            <a:endParaRPr b="1" dirty="0">
              <a:latin typeface="나눔고딕" panose="020D0604000000000000" pitchFamily="34" charset="-127"/>
              <a:ea typeface="나눔고딕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7AC68114-47B4-1AC8-A391-0A8F3ACF3B6F}"/>
              </a:ext>
            </a:extLst>
          </p:cNvPr>
          <p:cNvSpPr txBox="1"/>
          <p:nvPr/>
        </p:nvSpPr>
        <p:spPr>
          <a:xfrm>
            <a:off x="2213381" y="3672294"/>
            <a:ext cx="131156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김태환</a:t>
            </a:r>
            <a:r>
              <a:rPr lang="en-US" altLang="ko-KR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(AI)</a:t>
            </a:r>
            <a:endParaRPr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54BC7E1F-5768-6D83-2D42-E92C005F45F8}"/>
              </a:ext>
            </a:extLst>
          </p:cNvPr>
          <p:cNvSpPr txBox="1"/>
          <p:nvPr/>
        </p:nvSpPr>
        <p:spPr>
          <a:xfrm>
            <a:off x="4382869" y="4436546"/>
            <a:ext cx="15769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이강민</a:t>
            </a:r>
            <a:r>
              <a:rPr lang="en-US" altLang="ko-KR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(</a:t>
            </a:r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산업보안</a:t>
            </a:r>
            <a:r>
              <a:rPr lang="en-US" altLang="ko-KR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)</a:t>
            </a:r>
            <a:endParaRPr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D17D3947-B0BF-F904-E3A1-E04B70923021}"/>
              </a:ext>
            </a:extLst>
          </p:cNvPr>
          <p:cNvSpPr txBox="1"/>
          <p:nvPr/>
        </p:nvSpPr>
        <p:spPr>
          <a:xfrm>
            <a:off x="4506823" y="3672293"/>
            <a:ext cx="132906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나눔고딕" panose="020D0604000000000000" pitchFamily="34" charset="-127"/>
                <a:ea typeface="나눔고딕" panose="020D0604000000000000" pitchFamily="34" charset="-127"/>
              </a:rPr>
              <a:t>설지환</a:t>
            </a:r>
            <a:r>
              <a:rPr lang="en-US" altLang="ko-KR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(</a:t>
            </a:r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소프트</a:t>
            </a:r>
            <a:r>
              <a:rPr lang="en-US" altLang="ko-KR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)</a:t>
            </a:r>
            <a:endParaRPr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pic>
        <p:nvPicPr>
          <p:cNvPr id="7" name="그림 6" descr="인간의 얼굴, 안경, 스크린샷, 의류이(가) 표시된 사진&#10;&#10;자동 생성된 설명">
            <a:extLst>
              <a:ext uri="{FF2B5EF4-FFF2-40B4-BE49-F238E27FC236}">
                <a16:creationId xmlns:a16="http://schemas.microsoft.com/office/drawing/2014/main" id="{9AE14B4B-AB6A-9D52-7D82-C6907D55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970" y="1313712"/>
            <a:ext cx="7090770" cy="20496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선정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0CA5EF-6E47-CE2D-54A2-39486937A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84" y="845454"/>
            <a:ext cx="4246087" cy="1879744"/>
          </a:xfrm>
          <a:prstGeom prst="rect">
            <a:avLst/>
          </a:prstGeom>
        </p:spPr>
      </p:pic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EF4A29B3-D4C1-BEF8-6058-4579550AF273}"/>
              </a:ext>
            </a:extLst>
          </p:cNvPr>
          <p:cNvSpPr txBox="1"/>
          <p:nvPr/>
        </p:nvSpPr>
        <p:spPr>
          <a:xfrm>
            <a:off x="1721486" y="1413968"/>
            <a:ext cx="175422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Text</a:t>
            </a:r>
            <a:r>
              <a:rPr lang="ko-KR" altLang="en-US" sz="2000" dirty="0"/>
              <a:t> </a:t>
            </a:r>
            <a:r>
              <a:rPr lang="en-US" altLang="ko-KR" sz="2000" dirty="0"/>
              <a:t>&amp;</a:t>
            </a:r>
            <a:r>
              <a:rPr lang="ko-KR" altLang="en-US" sz="2000" dirty="0"/>
              <a:t> </a:t>
            </a:r>
            <a:r>
              <a:rPr lang="en-US" altLang="ko-KR" sz="2000" dirty="0"/>
              <a:t>image</a:t>
            </a:r>
            <a:endParaRPr sz="2000" dirty="0"/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A5D861BA-280E-EEDE-B0B9-419F8D5ADA34}"/>
              </a:ext>
            </a:extLst>
          </p:cNvPr>
          <p:cNvSpPr txBox="1"/>
          <p:nvPr/>
        </p:nvSpPr>
        <p:spPr>
          <a:xfrm>
            <a:off x="1721486" y="3415994"/>
            <a:ext cx="366737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/>
              <a:t>Visual Question-Answering!</a:t>
            </a:r>
            <a:endParaRPr sz="2000" dirty="0"/>
          </a:p>
        </p:txBody>
      </p:sp>
      <p:pic>
        <p:nvPicPr>
          <p:cNvPr id="1026" name="Picture 2" descr="VQA: Visual Question Answering">
            <a:extLst>
              <a:ext uri="{FF2B5EF4-FFF2-40B4-BE49-F238E27FC236}">
                <a16:creationId xmlns:a16="http://schemas.microsoft.com/office/drawing/2014/main" id="{A46EBA5B-1375-1FA5-2A6B-24D9BF00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64" y="3089637"/>
            <a:ext cx="3343418" cy="187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선정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85FC6C-7574-815B-FB1D-EE1540EA3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845453"/>
            <a:ext cx="7405841" cy="39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4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1CF4DCD4-9CEA-1BC2-7141-F54D4BFAD6C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81;p16">
            <a:extLst>
              <a:ext uri="{FF2B5EF4-FFF2-40B4-BE49-F238E27FC236}">
                <a16:creationId xmlns:a16="http://schemas.microsoft.com/office/drawing/2014/main" id="{442F5FE3-24BC-03F4-FA57-66084E788AF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82;p16">
            <a:extLst>
              <a:ext uri="{FF2B5EF4-FFF2-40B4-BE49-F238E27FC236}">
                <a16:creationId xmlns:a16="http://schemas.microsoft.com/office/drawing/2014/main" id="{AD4EE4A4-D22A-0926-848A-EAF30A7603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B2B1772-43B8-C523-C5AA-62DCF0F68B7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내용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2358A-0B6E-E03D-B764-B1A08855C149}"/>
              </a:ext>
            </a:extLst>
          </p:cNvPr>
          <p:cNvSpPr txBox="1"/>
          <p:nvPr/>
        </p:nvSpPr>
        <p:spPr>
          <a:xfrm>
            <a:off x="1353963" y="845454"/>
            <a:ext cx="69547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Baseline: ResNet50 and GPT2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just"/>
            <a:r>
              <a:rPr lang="en-US" altLang="ko-KR" dirty="0">
                <a:latin typeface="나눔고딕" panose="020D0604000000000000" pitchFamily="34" charset="-127"/>
                <a:ea typeface="나눔고딕" panose="020D0604000000000000" pitchFamily="34" charset="-127"/>
              </a:rPr>
              <a:t>Baseline </a:t>
            </a:r>
            <a:r>
              <a:rPr lang="ko-KR" altLang="en-US" dirty="0">
                <a:latin typeface="나눔고딕" panose="020D0604000000000000" pitchFamily="34" charset="-127"/>
                <a:ea typeface="나눔고딕" panose="020D0604000000000000" pitchFamily="34" charset="-127"/>
              </a:rPr>
              <a:t>모델의 구조</a:t>
            </a:r>
            <a:endParaRPr lang="en-US" altLang="ko-KR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342900" lvl="4" indent="-342900" algn="just">
              <a:buAutoNum type="arabicPeriod"/>
            </a:pPr>
            <a:r>
              <a:rPr lang="en-US" altLang="ko-KR" dirty="0">
                <a:latin typeface="나눔고딕" panose="020D0604000000000000" pitchFamily="34" charset="-127"/>
                <a:ea typeface="나눔고딕" panose="020D0604000000000000" pitchFamily="34" charset="-127"/>
              </a:rPr>
              <a:t>Image Encoder(ResNet50)</a:t>
            </a:r>
          </a:p>
          <a:p>
            <a:pPr marL="342900" lvl="4" indent="-342900" algn="just">
              <a:buAutoNum type="arabicPeriod"/>
            </a:pPr>
            <a:r>
              <a:rPr lang="en-US" altLang="ko-KR" dirty="0">
                <a:latin typeface="나눔고딕" panose="020D0604000000000000" pitchFamily="34" charset="-127"/>
                <a:ea typeface="나눔고딕" panose="020D0604000000000000" pitchFamily="34" charset="-127"/>
              </a:rPr>
              <a:t>Text Encoder (GPT2)</a:t>
            </a:r>
          </a:p>
          <a:p>
            <a:pPr marL="342900" lvl="4" indent="-342900" algn="just">
              <a:buAutoNum type="arabicPeriod"/>
            </a:pPr>
            <a:r>
              <a:rPr lang="en-US" altLang="ko-KR" dirty="0">
                <a:latin typeface="나눔고딕" panose="020D0604000000000000" pitchFamily="34" charset="-127"/>
                <a:ea typeface="나눔고딕" panose="020D0604000000000000" pitchFamily="34" charset="-127"/>
              </a:rPr>
              <a:t>Linear Layer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93091A2-767A-D116-8DCA-2FE938BB94D6}"/>
              </a:ext>
            </a:extLst>
          </p:cNvPr>
          <p:cNvGrpSpPr/>
          <p:nvPr/>
        </p:nvGrpSpPr>
        <p:grpSpPr>
          <a:xfrm>
            <a:off x="4869247" y="2533650"/>
            <a:ext cx="4020387" cy="1957751"/>
            <a:chOff x="1760222" y="2606920"/>
            <a:chExt cx="4020387" cy="1957751"/>
          </a:xfrm>
        </p:grpSpPr>
        <p:sp>
          <p:nvSpPr>
            <p:cNvPr id="8" name="순서도: 수동 연산 7">
              <a:extLst>
                <a:ext uri="{FF2B5EF4-FFF2-40B4-BE49-F238E27FC236}">
                  <a16:creationId xmlns:a16="http://schemas.microsoft.com/office/drawing/2014/main" id="{9FB9B556-AB78-3696-D32B-9D09C1BBD42C}"/>
                </a:ext>
              </a:extLst>
            </p:cNvPr>
            <p:cNvSpPr/>
            <p:nvPr/>
          </p:nvSpPr>
          <p:spPr>
            <a:xfrm rot="16200000">
              <a:off x="2569604" y="3892548"/>
              <a:ext cx="933937" cy="410309"/>
            </a:xfrm>
            <a:prstGeom prst="flowChartManualOperation">
              <a:avLst/>
            </a:prstGeom>
            <a:solidFill>
              <a:srgbClr val="5B86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Ins="0" rtlCol="0" anchor="ctr">
              <a:noAutofit/>
            </a:bodyPr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GPT2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95EA2BA-785F-59DA-B96A-CB02973EE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84" y="3814719"/>
              <a:ext cx="117983" cy="597065"/>
            </a:xfrm>
            <a:prstGeom prst="rect">
              <a:avLst/>
            </a:prstGeom>
          </p:spPr>
        </p:pic>
        <p:sp>
          <p:nvSpPr>
            <p:cNvPr id="10" name="순서도: 수동 연산 9">
              <a:extLst>
                <a:ext uri="{FF2B5EF4-FFF2-40B4-BE49-F238E27FC236}">
                  <a16:creationId xmlns:a16="http://schemas.microsoft.com/office/drawing/2014/main" id="{A5466371-E487-FA17-2D5D-FAD7F17D4666}"/>
                </a:ext>
              </a:extLst>
            </p:cNvPr>
            <p:cNvSpPr/>
            <p:nvPr/>
          </p:nvSpPr>
          <p:spPr>
            <a:xfrm rot="16200000">
              <a:off x="2569604" y="2868734"/>
              <a:ext cx="933937" cy="410309"/>
            </a:xfrm>
            <a:prstGeom prst="flowChartManualOperation">
              <a:avLst/>
            </a:prstGeom>
            <a:solidFill>
              <a:srgbClr val="C7AA9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Ins="0" rtlCol="0" anchor="ctr">
              <a:noAutofit/>
            </a:bodyPr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ResNet50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88400A6-34FF-63D0-6705-A4738650E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6708" y="2782428"/>
              <a:ext cx="102454" cy="597065"/>
            </a:xfrm>
            <a:prstGeom prst="rect">
              <a:avLst/>
            </a:prstGeom>
          </p:spPr>
        </p:pic>
        <p:pic>
          <p:nvPicPr>
            <p:cNvPr id="12" name="그림 11" descr="운동 경기, 스포츠, 테니스, 사람이(가) 표시된 사진&#10;&#10;자동 생성된 설명">
              <a:extLst>
                <a:ext uri="{FF2B5EF4-FFF2-40B4-BE49-F238E27FC236}">
                  <a16:creationId xmlns:a16="http://schemas.microsoft.com/office/drawing/2014/main" id="{E5EC71B7-3E5E-AEA4-CB54-B73342B6C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0222" y="2606920"/>
              <a:ext cx="998705" cy="9339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E960CB-8F4C-93B1-9571-4EE1215C8846}"/>
                </a:ext>
              </a:extLst>
            </p:cNvPr>
            <p:cNvSpPr txBox="1"/>
            <p:nvPr/>
          </p:nvSpPr>
          <p:spPr>
            <a:xfrm>
              <a:off x="1760222" y="3682203"/>
              <a:ext cx="99870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7E9FD7"/>
                  </a:solidFill>
                </a:rPr>
                <a:t>“</a:t>
              </a:r>
              <a:r>
                <a:rPr lang="ko-KR" altLang="en-US" sz="1200" dirty="0" err="1">
                  <a:solidFill>
                    <a:srgbClr val="7E9FD7"/>
                  </a:solidFill>
                </a:rPr>
                <a:t>What</a:t>
              </a:r>
              <a:r>
                <a:rPr lang="ko-KR" altLang="en-US" sz="1200" dirty="0">
                  <a:solidFill>
                    <a:srgbClr val="7E9FD7"/>
                  </a:solidFill>
                </a:rPr>
                <a:t> </a:t>
              </a:r>
              <a:r>
                <a:rPr lang="ko-KR" altLang="en-US" sz="1200" dirty="0" err="1">
                  <a:solidFill>
                    <a:srgbClr val="7E9FD7"/>
                  </a:solidFill>
                </a:rPr>
                <a:t>game</a:t>
              </a:r>
              <a:r>
                <a:rPr lang="ko-KR" altLang="en-US" sz="1200" dirty="0">
                  <a:solidFill>
                    <a:srgbClr val="7E9FD7"/>
                  </a:solidFill>
                </a:rPr>
                <a:t> </a:t>
              </a:r>
              <a:r>
                <a:rPr lang="ko-KR" altLang="en-US" sz="1200" dirty="0" err="1">
                  <a:solidFill>
                    <a:srgbClr val="7E9FD7"/>
                  </a:solidFill>
                </a:rPr>
                <a:t>is</a:t>
              </a:r>
              <a:r>
                <a:rPr lang="ko-KR" altLang="en-US" sz="1200" dirty="0">
                  <a:solidFill>
                    <a:srgbClr val="7E9FD7"/>
                  </a:solidFill>
                </a:rPr>
                <a:t> </a:t>
              </a:r>
              <a:r>
                <a:rPr lang="ko-KR" altLang="en-US" sz="1200" dirty="0" err="1">
                  <a:solidFill>
                    <a:srgbClr val="7E9FD7"/>
                  </a:solidFill>
                </a:rPr>
                <a:t>the</a:t>
              </a:r>
              <a:r>
                <a:rPr lang="ko-KR" altLang="en-US" sz="1200" dirty="0">
                  <a:solidFill>
                    <a:srgbClr val="7E9FD7"/>
                  </a:solidFill>
                </a:rPr>
                <a:t> </a:t>
              </a:r>
              <a:r>
                <a:rPr lang="ko-KR" altLang="en-US" sz="1200" dirty="0" err="1">
                  <a:solidFill>
                    <a:srgbClr val="7E9FD7"/>
                  </a:solidFill>
                </a:rPr>
                <a:t>man</a:t>
              </a:r>
              <a:r>
                <a:rPr lang="ko-KR" altLang="en-US" sz="1200" dirty="0">
                  <a:solidFill>
                    <a:srgbClr val="7E9FD7"/>
                  </a:solidFill>
                </a:rPr>
                <a:t> </a:t>
              </a:r>
              <a:r>
                <a:rPr lang="ko-KR" altLang="en-US" sz="1200" dirty="0" err="1">
                  <a:solidFill>
                    <a:srgbClr val="7E9FD7"/>
                  </a:solidFill>
                </a:rPr>
                <a:t>playing</a:t>
              </a:r>
              <a:r>
                <a:rPr lang="ko-KR" altLang="en-US" sz="1200" dirty="0">
                  <a:solidFill>
                    <a:srgbClr val="7E9FD7"/>
                  </a:solidFill>
                </a:rPr>
                <a:t>?</a:t>
              </a:r>
              <a:r>
                <a:rPr lang="en-US" altLang="ko-KR" sz="1200" dirty="0">
                  <a:solidFill>
                    <a:srgbClr val="7E9FD7"/>
                  </a:solidFill>
                </a:rPr>
                <a:t>”</a:t>
              </a:r>
              <a:endParaRPr lang="ko-KR" altLang="en-US" sz="1200" dirty="0">
                <a:solidFill>
                  <a:srgbClr val="7E9FD7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646F469-4A57-086F-15EE-BB8B2A2833D2}"/>
                </a:ext>
              </a:extLst>
            </p:cNvPr>
            <p:cNvGrpSpPr/>
            <p:nvPr/>
          </p:nvGrpSpPr>
          <p:grpSpPr>
            <a:xfrm>
              <a:off x="3931687" y="3039042"/>
              <a:ext cx="110900" cy="1140847"/>
              <a:chOff x="3796221" y="2943792"/>
              <a:chExt cx="110900" cy="114084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8A7762D-BF86-CA4F-FEBB-6D9707413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6221" y="2943792"/>
                <a:ext cx="102454" cy="59706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8B0D18C-BFBF-69EE-38C6-9BCD7AF6AF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160" t="5217" r="-1"/>
              <a:stretch/>
            </p:blipFill>
            <p:spPr>
              <a:xfrm>
                <a:off x="3803083" y="3509971"/>
                <a:ext cx="104038" cy="574668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A83BB5-977A-C70C-C51C-AF5988988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160" t="3370" r="-2" b="-1"/>
            <a:stretch/>
          </p:blipFill>
          <p:spPr>
            <a:xfrm>
              <a:off x="3400305" y="3816307"/>
              <a:ext cx="104038" cy="58586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28C7A5C-7DFC-7F35-E961-0FF2938D7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160" t="3370" r="-2" b="-1"/>
            <a:stretch/>
          </p:blipFill>
          <p:spPr>
            <a:xfrm>
              <a:off x="4609903" y="3340341"/>
              <a:ext cx="104038" cy="585866"/>
            </a:xfrm>
            <a:prstGeom prst="rect">
              <a:avLst/>
            </a:prstGeom>
          </p:spPr>
        </p:pic>
        <p:sp>
          <p:nvSpPr>
            <p:cNvPr id="19" name="왼쪽 중괄호 18">
              <a:extLst>
                <a:ext uri="{FF2B5EF4-FFF2-40B4-BE49-F238E27FC236}">
                  <a16:creationId xmlns:a16="http://schemas.microsoft.com/office/drawing/2014/main" id="{046D52E9-F665-5366-8606-1167469A8655}"/>
                </a:ext>
              </a:extLst>
            </p:cNvPr>
            <p:cNvSpPr/>
            <p:nvPr/>
          </p:nvSpPr>
          <p:spPr>
            <a:xfrm rot="10800000">
              <a:off x="3610807" y="3080960"/>
              <a:ext cx="206701" cy="1059240"/>
            </a:xfrm>
            <a:prstGeom prst="leftBrace">
              <a:avLst>
                <a:gd name="adj1" fmla="val 7547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6E9EDA1-CFD5-973C-DDF4-3CB8C594F169}"/>
                </a:ext>
              </a:extLst>
            </p:cNvPr>
            <p:cNvCxnSpPr/>
            <p:nvPr/>
          </p:nvCxnSpPr>
          <p:spPr>
            <a:xfrm>
              <a:off x="4165600" y="3617237"/>
              <a:ext cx="33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190940-B0AA-483B-75E1-9C45442CA332}"/>
                </a:ext>
              </a:extLst>
            </p:cNvPr>
            <p:cNvSpPr txBox="1"/>
            <p:nvPr/>
          </p:nvSpPr>
          <p:spPr>
            <a:xfrm>
              <a:off x="4781904" y="3466721"/>
              <a:ext cx="9987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7E9FD7"/>
                  </a:solidFill>
                </a:rPr>
                <a:t>“Tennis”</a:t>
              </a:r>
              <a:endParaRPr lang="ko-KR" altLang="en-US" sz="1200" dirty="0">
                <a:solidFill>
                  <a:srgbClr val="7E9FD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98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1CF4DCD4-9CEA-1BC2-7141-F54D4BFAD6C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81;p16">
            <a:extLst>
              <a:ext uri="{FF2B5EF4-FFF2-40B4-BE49-F238E27FC236}">
                <a16:creationId xmlns:a16="http://schemas.microsoft.com/office/drawing/2014/main" id="{442F5FE3-24BC-03F4-FA57-66084E788AF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82;p16">
            <a:extLst>
              <a:ext uri="{FF2B5EF4-FFF2-40B4-BE49-F238E27FC236}">
                <a16:creationId xmlns:a16="http://schemas.microsoft.com/office/drawing/2014/main" id="{AD4EE4A4-D22A-0926-848A-EAF30A7603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B2B1772-43B8-C523-C5AA-62DCF0F68B7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내용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AAF1585-355E-46BE-F24E-466CE13D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798" y="796532"/>
            <a:ext cx="2938968" cy="41691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DA6D10-1250-83E2-122E-522943BEE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295" y="1769899"/>
            <a:ext cx="3519829" cy="21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6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1CF4DCD4-9CEA-1BC2-7141-F54D4BFAD6C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81;p16">
            <a:extLst>
              <a:ext uri="{FF2B5EF4-FFF2-40B4-BE49-F238E27FC236}">
                <a16:creationId xmlns:a16="http://schemas.microsoft.com/office/drawing/2014/main" id="{442F5FE3-24BC-03F4-FA57-66084E788AF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82;p16">
            <a:extLst>
              <a:ext uri="{FF2B5EF4-FFF2-40B4-BE49-F238E27FC236}">
                <a16:creationId xmlns:a16="http://schemas.microsoft.com/office/drawing/2014/main" id="{AD4EE4A4-D22A-0926-848A-EAF30A7603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B2B1772-43B8-C523-C5AA-62DCF0F68B7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내용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D413C77-07C0-0128-C1CF-F2928D3C0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86" y="1518498"/>
            <a:ext cx="4326467" cy="24019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44BB66-5CA2-B842-A04A-BAAD0A457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363" y="1016000"/>
            <a:ext cx="2844621" cy="36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2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1CF4DCD4-9CEA-1BC2-7141-F54D4BFAD6C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81;p16">
            <a:extLst>
              <a:ext uri="{FF2B5EF4-FFF2-40B4-BE49-F238E27FC236}">
                <a16:creationId xmlns:a16="http://schemas.microsoft.com/office/drawing/2014/main" id="{442F5FE3-24BC-03F4-FA57-66084E788AF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82;p16">
            <a:extLst>
              <a:ext uri="{FF2B5EF4-FFF2-40B4-BE49-F238E27FC236}">
                <a16:creationId xmlns:a16="http://schemas.microsoft.com/office/drawing/2014/main" id="{AD4EE4A4-D22A-0926-848A-EAF30A7603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B2B1772-43B8-C523-C5AA-62DCF0F68B7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내용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212162-FFAD-D8F9-7F34-93FBF766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61" y="2002366"/>
            <a:ext cx="3383115" cy="18009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988AF0-2B57-18E9-D99B-2A73117F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339" y="2092567"/>
            <a:ext cx="3948037" cy="1620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3D2576-B06F-3F7F-17B3-EDDB9E564454}"/>
              </a:ext>
            </a:extLst>
          </p:cNvPr>
          <p:cNvSpPr txBox="1"/>
          <p:nvPr/>
        </p:nvSpPr>
        <p:spPr>
          <a:xfrm>
            <a:off x="4935339" y="417703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485465"/>
                </a:solidFill>
                <a:latin typeface="Roboto" panose="02000000000000000000" pitchFamily="2" charset="0"/>
              </a:rPr>
              <a:t>Public</a:t>
            </a:r>
            <a:r>
              <a:rPr lang="ko-KR" altLang="en-US" dirty="0">
                <a:solidFill>
                  <a:srgbClr val="485465"/>
                </a:solidFill>
                <a:latin typeface="Roboto" panose="02000000000000000000" pitchFamily="2" charset="0"/>
              </a:rPr>
              <a:t> </a:t>
            </a:r>
            <a:r>
              <a:rPr lang="en-US" altLang="ko-KR" dirty="0">
                <a:solidFill>
                  <a:srgbClr val="485465"/>
                </a:solidFill>
                <a:latin typeface="Roboto" panose="02000000000000000000" pitchFamily="2" charset="0"/>
              </a:rPr>
              <a:t>score:</a:t>
            </a:r>
            <a:r>
              <a:rPr lang="ko-KR" altLang="en-US" dirty="0">
                <a:solidFill>
                  <a:srgbClr val="485465"/>
                </a:solidFill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0.2642674792</a:t>
            </a:r>
            <a:b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Private score: 0.2714920949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44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내용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85D1C-BE99-2E9A-51E7-777C0D043174}"/>
              </a:ext>
            </a:extLst>
          </p:cNvPr>
          <p:cNvSpPr txBox="1"/>
          <p:nvPr/>
        </p:nvSpPr>
        <p:spPr>
          <a:xfrm>
            <a:off x="1353963" y="845454"/>
            <a:ext cx="69547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BLIP-2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34" charset="-127"/>
                <a:ea typeface="나눔고딕" panose="020D0604000000000000" pitchFamily="34" charset="-127"/>
              </a:rPr>
              <a:t>BLIP : Understanding based task + Generation based task </a:t>
            </a:r>
            <a:r>
              <a:rPr lang="en-US" altLang="ko-KR" dirty="0">
                <a:latin typeface="나눔고딕" panose="020D0604000000000000" pitchFamily="34" charset="-127"/>
                <a:ea typeface="나눔고딕" panose="020D0604000000000000" pitchFamily="34" charset="-127"/>
                <a:sym typeface="Wingdings" panose="05000000000000000000" pitchFamily="2" charset="2"/>
              </a:rPr>
              <a:t> Pretrain!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3AAA1B-26C8-CCEC-0272-5DD10E5B0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2747318"/>
            <a:ext cx="4439424" cy="21256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542FB8-FC5E-6C79-CCE9-B90F32E04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841" y="1760098"/>
            <a:ext cx="3104447" cy="14690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BC3B9D-C206-BB0A-6511-D5954BB7D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192" y="3333617"/>
            <a:ext cx="2788933" cy="1539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1806</Words>
  <Application>Microsoft Office PowerPoint</Application>
  <PresentationFormat>화면 슬라이드 쇼(16:9)</PresentationFormat>
  <Paragraphs>93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Roboto</vt:lpstr>
      <vt:lpstr>나눔고딕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규안 오</cp:lastModifiedBy>
  <cp:revision>21</cp:revision>
  <dcterms:modified xsi:type="dcterms:W3CDTF">2023-11-21T03:30:38Z</dcterms:modified>
</cp:coreProperties>
</file>